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8080"/>
    <a:srgbClr val="000066"/>
    <a:srgbClr val="990000"/>
    <a:srgbClr val="F2F2F2"/>
    <a:srgbClr val="E8EEF8"/>
    <a:srgbClr val="CCCCFF"/>
    <a:srgbClr val="339966"/>
    <a:srgbClr val="FD9663"/>
    <a:srgbClr val="344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4" autoAdjust="0"/>
    <p:restoredTop sz="94660"/>
  </p:normalViewPr>
  <p:slideViewPr>
    <p:cSldViewPr snapToGrid="0">
      <p:cViewPr varScale="1">
        <p:scale>
          <a:sx n="64" d="100"/>
          <a:sy n="64" d="100"/>
        </p:scale>
        <p:origin x="9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13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26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15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06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00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87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04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6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28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66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28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9CD14-CB2D-4DCD-A6C4-DFFE27AB3B1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39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ikid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A17B18-062B-0F44-A1C9-3296FF317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48EF33C-4ED3-0A43-9460-D8E356D206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80739" cy="6890401"/>
          </a:xfrm>
        </p:spPr>
      </p:pic>
    </p:spTree>
    <p:extLst>
      <p:ext uri="{BB962C8B-B14F-4D97-AF65-F5344CB8AC3E}">
        <p14:creationId xmlns:p14="http://schemas.microsoft.com/office/powerpoint/2010/main" val="2719500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12192000" cy="596348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5"/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Алгоритм действий врача-педиатра  участкового Московской области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 наблюдении  за недоношенными и детьми группы риска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AA5D6AD-C028-4617-AD5E-359C2DF376CE}"/>
              </a:ext>
            </a:extLst>
          </p:cNvPr>
          <p:cNvSpPr/>
          <p:nvPr/>
        </p:nvSpPr>
        <p:spPr>
          <a:xfrm>
            <a:off x="373679" y="1070006"/>
            <a:ext cx="4857058" cy="2775453"/>
          </a:xfrm>
          <a:prstGeom prst="rect">
            <a:avLst/>
          </a:prstGeom>
          <a:noFill/>
          <a:ln w="31750">
            <a:solidFill>
              <a:srgbClr val="99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bg1"/>
              </a:buClr>
              <a:defRPr/>
            </a:pPr>
            <a:r>
              <a:rPr lang="ru-RU" altLang="ru-RU" sz="1600" b="1" dirty="0">
                <a:solidFill>
                  <a:srgbClr val="990000"/>
                </a:solidFill>
                <a:cs typeface="Calibri" panose="020F0502020204030204" pitchFamily="34" charset="0"/>
              </a:rPr>
              <a:t> Алгоритм наблюдения в детской поликлинике.</a:t>
            </a:r>
          </a:p>
          <a:p>
            <a:pPr>
              <a:buClr>
                <a:schemeClr val="bg1"/>
              </a:buClr>
              <a:defRPr/>
            </a:pPr>
            <a:r>
              <a:rPr lang="ru-RU" altLang="ru-RU" sz="1600" b="1" dirty="0">
                <a:solidFill>
                  <a:srgbClr val="990000"/>
                </a:solidFill>
                <a:cs typeface="Calibri" panose="020F0502020204030204" pitchFamily="34" charset="0"/>
              </a:rPr>
              <a:t>1.Выписной эпикриз с приложением схемы </a:t>
            </a:r>
            <a:r>
              <a:rPr lang="ru-RU" altLang="ru-RU" sz="1600" b="1" dirty="0" err="1">
                <a:solidFill>
                  <a:srgbClr val="990000"/>
                </a:solidFill>
                <a:cs typeface="Calibri" panose="020F0502020204030204" pitchFamily="34" charset="0"/>
              </a:rPr>
              <a:t>перцентильного</a:t>
            </a:r>
            <a:r>
              <a:rPr lang="ru-RU" altLang="ru-RU" sz="1600" b="1" dirty="0">
                <a:solidFill>
                  <a:srgbClr val="990000"/>
                </a:solidFill>
                <a:cs typeface="Calibri" panose="020F0502020204030204" pitchFamily="34" charset="0"/>
              </a:rPr>
              <a:t> развития. Передача информации.</a:t>
            </a:r>
          </a:p>
          <a:p>
            <a:pPr>
              <a:buClr>
                <a:schemeClr val="bg1"/>
              </a:buClr>
              <a:defRPr/>
            </a:pPr>
            <a:r>
              <a:rPr lang="ru-RU" altLang="ru-RU" sz="1600" b="1" dirty="0">
                <a:solidFill>
                  <a:srgbClr val="990000"/>
                </a:solidFill>
                <a:cs typeface="Calibri" panose="020F0502020204030204" pitchFamily="34" charset="0"/>
              </a:rPr>
              <a:t>2.Алгоритм проведения патронажа дома. </a:t>
            </a:r>
          </a:p>
          <a:p>
            <a:pPr>
              <a:buClr>
                <a:schemeClr val="bg1"/>
              </a:buClr>
              <a:defRPr/>
            </a:pPr>
            <a:r>
              <a:rPr lang="ru-RU" altLang="ru-RU" sz="1600" b="1" dirty="0">
                <a:solidFill>
                  <a:srgbClr val="990000"/>
                </a:solidFill>
                <a:cs typeface="Calibri" panose="020F0502020204030204" pitchFamily="34" charset="0"/>
              </a:rPr>
              <a:t>3.Осмотр и составление плана ведения зав отделением детской поликлиники (поликлинического отделения). Контроль ведения ребенка.</a:t>
            </a:r>
          </a:p>
          <a:p>
            <a:pPr>
              <a:buClr>
                <a:schemeClr val="bg1"/>
              </a:buClr>
              <a:defRPr/>
            </a:pPr>
            <a:r>
              <a:rPr lang="ru-RU" altLang="ru-RU" sz="1600" b="1" dirty="0">
                <a:solidFill>
                  <a:srgbClr val="990000"/>
                </a:solidFill>
                <a:cs typeface="Calibri" panose="020F0502020204030204" pitchFamily="34" charset="0"/>
              </a:rPr>
              <a:t>4..Коммуникация с  ПЦ (отделение </a:t>
            </a:r>
            <a:r>
              <a:rPr lang="ru-RU" altLang="ru-RU" sz="1600" b="1" dirty="0" err="1">
                <a:solidFill>
                  <a:srgbClr val="990000"/>
                </a:solidFill>
                <a:cs typeface="Calibri" panose="020F0502020204030204" pitchFamily="34" charset="0"/>
              </a:rPr>
              <a:t>катамнеза</a:t>
            </a:r>
            <a:r>
              <a:rPr lang="ru-RU" altLang="ru-RU" sz="1600" b="1" dirty="0">
                <a:solidFill>
                  <a:srgbClr val="990000"/>
                </a:solidFill>
                <a:cs typeface="Calibri" panose="020F0502020204030204" pitchFamily="34" charset="0"/>
              </a:rPr>
              <a:t>): диагноз, план наблюдения.</a:t>
            </a:r>
          </a:p>
          <a:p>
            <a:pPr>
              <a:buClr>
                <a:schemeClr val="bg1"/>
              </a:buClr>
              <a:defRPr/>
            </a:pPr>
            <a:r>
              <a:rPr lang="ru-RU" altLang="ru-RU" sz="1600" b="1" dirty="0">
                <a:solidFill>
                  <a:srgbClr val="990000"/>
                </a:solidFill>
                <a:cs typeface="Calibri" panose="020F0502020204030204" pitchFamily="34" charset="0"/>
              </a:rPr>
              <a:t>3. Контроль этапов реабилитации.</a:t>
            </a:r>
          </a:p>
        </p:txBody>
      </p:sp>
      <p:sp>
        <p:nvSpPr>
          <p:cNvPr id="2" name="Стрелка вправо 1"/>
          <p:cNvSpPr/>
          <p:nvPr/>
        </p:nvSpPr>
        <p:spPr>
          <a:xfrm rot="5400000">
            <a:off x="-1400149" y="2447080"/>
            <a:ext cx="3284927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3"/>
          <p:cNvSpPr>
            <a:spLocks noChangeArrowheads="1"/>
          </p:cNvSpPr>
          <p:nvPr/>
        </p:nvSpPr>
        <p:spPr bwMode="auto">
          <a:xfrm>
            <a:off x="559345" y="3891276"/>
            <a:ext cx="467139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ru-RU" altLang="ru-RU" sz="1400" b="1" i="1" dirty="0">
                <a:solidFill>
                  <a:srgbClr val="002060"/>
                </a:solidFill>
              </a:rPr>
              <a:t>Признаки  неотложного состояния. Три группы экстренности ургентных состояний.</a:t>
            </a:r>
          </a:p>
        </p:txBody>
      </p:sp>
      <p:sp>
        <p:nvSpPr>
          <p:cNvPr id="18" name="Прямоугольник 3"/>
          <p:cNvSpPr>
            <a:spLocks noChangeArrowheads="1"/>
          </p:cNvSpPr>
          <p:nvPr/>
        </p:nvSpPr>
        <p:spPr bwMode="auto">
          <a:xfrm>
            <a:off x="-1" y="739155"/>
            <a:ext cx="713200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400" b="1" dirty="0">
                <a:solidFill>
                  <a:srgbClr val="002060"/>
                </a:solidFill>
              </a:rPr>
              <a:t> Ребенок  родился недоношенным и /или имел низкую  </a:t>
            </a:r>
            <a:r>
              <a:rPr lang="ru-RU" altLang="ru-RU" sz="1400" b="1" dirty="0" err="1">
                <a:solidFill>
                  <a:srgbClr val="002060"/>
                </a:solidFill>
              </a:rPr>
              <a:t>Апгар</a:t>
            </a:r>
            <a:r>
              <a:rPr lang="ru-RU" altLang="ru-RU" sz="1400" b="1" dirty="0">
                <a:solidFill>
                  <a:srgbClr val="002060"/>
                </a:solidFill>
              </a:rPr>
              <a:t>, перенес реанимацию</a:t>
            </a:r>
            <a:endParaRPr lang="ru-RU" altLang="ru-RU" sz="1300" i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790222" y="4511170"/>
            <a:ext cx="4312019" cy="7232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400" b="1" i="1" dirty="0">
                <a:solidFill>
                  <a:srgbClr val="002060"/>
                </a:solidFill>
              </a:rPr>
              <a:t>Подозрение на инфекционное вирусное заболевание, ОКИ. </a:t>
            </a:r>
            <a:r>
              <a:rPr lang="ru-RU" altLang="ru-RU" sz="1300" i="1" dirty="0">
                <a:solidFill>
                  <a:srgbClr val="002060"/>
                </a:solidFill>
              </a:rPr>
              <a:t>Госпитализация в инфекционный стационар  по месту жительства</a:t>
            </a:r>
            <a:endParaRPr lang="ru-RU" altLang="ru-RU" sz="1300" i="1" dirty="0">
              <a:solidFill>
                <a:srgbClr val="C00000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7ADCF69F-AFDA-45AD-A43E-2EB53CE536B9}"/>
              </a:ext>
            </a:extLst>
          </p:cNvPr>
          <p:cNvSpPr/>
          <p:nvPr/>
        </p:nvSpPr>
        <p:spPr>
          <a:xfrm>
            <a:off x="609143" y="5466734"/>
            <a:ext cx="5214663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i="1" dirty="0">
                <a:solidFill>
                  <a:srgbClr val="000E2A"/>
                </a:solidFill>
              </a:rPr>
              <a:t>Госпитализация в ближайшее отделение ОРИТ с детскими койками</a:t>
            </a:r>
          </a:p>
        </p:txBody>
      </p:sp>
      <p:sp>
        <p:nvSpPr>
          <p:cNvPr id="72" name="Стрелка вниз 71"/>
          <p:cNvSpPr/>
          <p:nvPr/>
        </p:nvSpPr>
        <p:spPr>
          <a:xfrm>
            <a:off x="7629525" y="1046932"/>
            <a:ext cx="286348" cy="219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3" name="Прямоугольник 3"/>
          <p:cNvSpPr>
            <a:spLocks noChangeArrowheads="1"/>
          </p:cNvSpPr>
          <p:nvPr/>
        </p:nvSpPr>
        <p:spPr bwMode="auto">
          <a:xfrm>
            <a:off x="7132005" y="739155"/>
            <a:ext cx="492145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ru-RU" altLang="ru-RU" sz="1400" b="1" dirty="0">
                <a:solidFill>
                  <a:srgbClr val="002060"/>
                </a:solidFill>
                <a:latin typeface="Calibri" panose="020F0502020204030204"/>
              </a:rPr>
              <a:t>Недоношенный</a:t>
            </a:r>
            <a:endParaRPr kumimoji="0" lang="ru-RU" altLang="ru-RU" sz="1400" b="1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Прямоугольник 3"/>
          <p:cNvSpPr>
            <a:spLocks noChangeArrowheads="1"/>
          </p:cNvSpPr>
          <p:nvPr/>
        </p:nvSpPr>
        <p:spPr bwMode="auto">
          <a:xfrm>
            <a:off x="6391859" y="1151422"/>
            <a:ext cx="4716407" cy="692497"/>
          </a:xfrm>
          <a:prstGeom prst="rect">
            <a:avLst/>
          </a:prstGeom>
          <a:solidFill>
            <a:schemeClr val="bg2">
              <a:lumMod val="90000"/>
              <a:alpha val="19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ru-RU" sz="1300" i="1" dirty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1 месяц – 1 раз в неделю. 1 – 6 месяцев – 1 раз в 2 недели, 6 -12 месяцев – 1 раз в месяц. По индивидуальной программе. Осмотр на дому в </a:t>
            </a:r>
            <a:r>
              <a:rPr lang="ru-RU" sz="1300" i="1" dirty="0" err="1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эпид</a:t>
            </a:r>
            <a:r>
              <a:rPr lang="ru-RU" sz="1300" i="1" dirty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период.</a:t>
            </a:r>
          </a:p>
        </p:txBody>
      </p:sp>
      <p:sp>
        <p:nvSpPr>
          <p:cNvPr id="45" name="Прямоугольник 3"/>
          <p:cNvSpPr>
            <a:spLocks noChangeArrowheads="1"/>
          </p:cNvSpPr>
          <p:nvPr/>
        </p:nvSpPr>
        <p:spPr bwMode="auto">
          <a:xfrm>
            <a:off x="6311720" y="1873120"/>
            <a:ext cx="587788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ru-RU" altLang="ru-RU" sz="1400" b="1" i="1" dirty="0">
                <a:solidFill>
                  <a:srgbClr val="002060"/>
                </a:solidFill>
              </a:rPr>
              <a:t> </a:t>
            </a:r>
            <a:r>
              <a:rPr lang="ru-RU" altLang="ru-RU" sz="1400" b="1" dirty="0">
                <a:solidFill>
                  <a:srgbClr val="002060"/>
                </a:solidFill>
              </a:rPr>
              <a:t>Осмотр: </a:t>
            </a:r>
            <a:r>
              <a:rPr lang="ru-RU" altLang="ru-RU" sz="1400" b="1" dirty="0" err="1">
                <a:solidFill>
                  <a:srgbClr val="002060"/>
                </a:solidFill>
              </a:rPr>
              <a:t>оксигенация</a:t>
            </a:r>
            <a:r>
              <a:rPr lang="ru-RU" altLang="ru-RU" sz="1400" b="1" dirty="0">
                <a:solidFill>
                  <a:srgbClr val="002060"/>
                </a:solidFill>
              </a:rPr>
              <a:t> крови, ЧСС, АД, ЧД, функциональные нарушения. Расчет питания (объем, </a:t>
            </a:r>
            <a:r>
              <a:rPr lang="ru-RU" altLang="ru-RU" sz="1400" b="1" dirty="0" err="1">
                <a:solidFill>
                  <a:srgbClr val="002060"/>
                </a:solidFill>
              </a:rPr>
              <a:t>калораж</a:t>
            </a:r>
            <a:r>
              <a:rPr lang="ru-RU" altLang="ru-RU" sz="1400" b="1" dirty="0">
                <a:solidFill>
                  <a:srgbClr val="002060"/>
                </a:solidFill>
              </a:rPr>
              <a:t>, </a:t>
            </a:r>
            <a:r>
              <a:rPr lang="ru-RU" altLang="ru-RU" sz="1400" b="1" dirty="0" err="1">
                <a:solidFill>
                  <a:srgbClr val="002060"/>
                </a:solidFill>
              </a:rPr>
              <a:t>проддукты</a:t>
            </a:r>
            <a:r>
              <a:rPr lang="ru-RU" altLang="ru-RU" sz="1400" b="1" dirty="0">
                <a:solidFill>
                  <a:srgbClr val="002060"/>
                </a:solidFill>
              </a:rPr>
              <a:t> по </a:t>
            </a:r>
            <a:r>
              <a:rPr lang="ru-RU" altLang="ru-RU" sz="1400" b="1" dirty="0" err="1">
                <a:solidFill>
                  <a:srgbClr val="002060"/>
                </a:solidFill>
              </a:rPr>
              <a:t>постконцептуальному</a:t>
            </a:r>
            <a:r>
              <a:rPr lang="ru-RU" altLang="ru-RU" sz="1400" b="1" dirty="0">
                <a:solidFill>
                  <a:srgbClr val="002060"/>
                </a:solidFill>
              </a:rPr>
              <a:t> возрасту). Диагноз, рекомендации. </a:t>
            </a:r>
            <a:r>
              <a:rPr lang="ru-RU" altLang="ru-RU" sz="1400" dirty="0">
                <a:solidFill>
                  <a:srgbClr val="002060"/>
                </a:solidFill>
              </a:rPr>
              <a:t>ТЕЛЕМЕД-консультация с  кабинетом </a:t>
            </a:r>
            <a:r>
              <a:rPr lang="ru-RU" altLang="ru-RU" sz="1400" dirty="0" err="1">
                <a:solidFill>
                  <a:srgbClr val="002060"/>
                </a:solidFill>
              </a:rPr>
              <a:t>катамнеза</a:t>
            </a:r>
            <a:r>
              <a:rPr lang="ru-RU" altLang="ru-RU" sz="1400" dirty="0">
                <a:solidFill>
                  <a:srgbClr val="002060"/>
                </a:solidFill>
              </a:rPr>
              <a:t> ПЦ\ ГВС\НИКИ детства МЗ МО (</a:t>
            </a:r>
            <a:r>
              <a:rPr lang="ru-RU" altLang="ru-RU" sz="1400" dirty="0" err="1">
                <a:solidFill>
                  <a:srgbClr val="002060"/>
                </a:solidFill>
              </a:rPr>
              <a:t>отд</a:t>
            </a:r>
            <a:r>
              <a:rPr lang="ru-RU" altLang="ru-RU" sz="1400" dirty="0">
                <a:solidFill>
                  <a:srgbClr val="002060"/>
                </a:solidFill>
              </a:rPr>
              <a:t>  реабилитации) для коррекции терапии  и реабилитации</a:t>
            </a:r>
          </a:p>
        </p:txBody>
      </p:sp>
      <p:sp>
        <p:nvSpPr>
          <p:cNvPr id="48" name="Стрелка вниз 47"/>
          <p:cNvSpPr/>
          <p:nvPr/>
        </p:nvSpPr>
        <p:spPr>
          <a:xfrm>
            <a:off x="11496673" y="1026002"/>
            <a:ext cx="360708" cy="72204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Прямоугольник 3"/>
          <p:cNvSpPr>
            <a:spLocks noChangeArrowheads="1"/>
          </p:cNvSpPr>
          <p:nvPr/>
        </p:nvSpPr>
        <p:spPr bwMode="auto">
          <a:xfrm>
            <a:off x="609144" y="6175122"/>
            <a:ext cx="4919459" cy="292388"/>
          </a:xfrm>
          <a:prstGeom prst="rect">
            <a:avLst/>
          </a:prstGeom>
          <a:solidFill>
            <a:schemeClr val="bg2">
              <a:lumMod val="90000"/>
              <a:alpha val="63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ru-RU" sz="1300" i="1" dirty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Информирование ГВС МЗ МО по профилю заболевания</a:t>
            </a:r>
          </a:p>
        </p:txBody>
      </p:sp>
      <p:sp>
        <p:nvSpPr>
          <p:cNvPr id="59" name="Стрелка вниз 58"/>
          <p:cNvSpPr/>
          <p:nvPr/>
        </p:nvSpPr>
        <p:spPr>
          <a:xfrm>
            <a:off x="4141902" y="5911551"/>
            <a:ext cx="286348" cy="300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3AA5D6AD-C028-4617-AD5E-359C2DF376CE}"/>
              </a:ext>
            </a:extLst>
          </p:cNvPr>
          <p:cNvSpPr/>
          <p:nvPr/>
        </p:nvSpPr>
        <p:spPr>
          <a:xfrm>
            <a:off x="5528602" y="3158610"/>
            <a:ext cx="6499433" cy="912503"/>
          </a:xfrm>
          <a:prstGeom prst="rect">
            <a:avLst/>
          </a:prstGeom>
          <a:noFill/>
          <a:ln w="3175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bg1"/>
              </a:buClr>
              <a:defRPr/>
            </a:pPr>
            <a:r>
              <a:rPr lang="ru-RU" altLang="ru-RU" sz="1600" b="1" dirty="0">
                <a:solidFill>
                  <a:srgbClr val="002060"/>
                </a:solidFill>
                <a:cs typeface="Calibri" panose="020F0502020204030204" pitchFamily="34" charset="0"/>
              </a:rPr>
              <a:t>Ребенок нуждается в плановой госпитализации по согласованию с  главными специалистами, врачами-специалистами и\или отделением (кабинетом) </a:t>
            </a:r>
            <a:r>
              <a:rPr lang="ru-RU" altLang="ru-RU" sz="1600" b="1" dirty="0" err="1">
                <a:solidFill>
                  <a:srgbClr val="002060"/>
                </a:solidFill>
                <a:cs typeface="Calibri" panose="020F0502020204030204" pitchFamily="34" charset="0"/>
              </a:rPr>
              <a:t>катамнеза</a:t>
            </a:r>
            <a:r>
              <a:rPr lang="ru-RU" altLang="ru-RU" sz="1600" b="1" dirty="0">
                <a:solidFill>
                  <a:srgbClr val="002060"/>
                </a:solidFill>
                <a:cs typeface="Calibri" panose="020F0502020204030204" pitchFamily="34" charset="0"/>
              </a:rPr>
              <a:t>.</a:t>
            </a:r>
          </a:p>
          <a:p>
            <a:pPr algn="ctr">
              <a:buClr>
                <a:schemeClr val="bg1"/>
              </a:buClr>
              <a:defRPr/>
            </a:pPr>
            <a:endParaRPr lang="ru-RU" altLang="ru-RU" sz="1600" b="1" dirty="0">
              <a:solidFill>
                <a:srgbClr val="002060"/>
              </a:solidFill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72699" y="4521357"/>
            <a:ext cx="4046883" cy="738664"/>
          </a:xfrm>
          <a:prstGeom prst="rect">
            <a:avLst/>
          </a:prstGeom>
          <a:ln w="28575"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/>
              <a:t>Направление на консультацию к  врачам-специалистам  в территориальный КДЦ или консультативное отделение НИКИ детства МЗ МО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11720" y="5314682"/>
            <a:ext cx="4520676" cy="738664"/>
          </a:xfrm>
          <a:prstGeom prst="rect">
            <a:avLst/>
          </a:prstGeom>
          <a:ln w="28575"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/>
              <a:t>Дети направляются на госпитализацию в  МОЦОМД, МОНИКИ,  Подольская ГДБ , ГБ  г.  Королев (после ТЕЛЕМЕД-консультации)</a:t>
            </a:r>
          </a:p>
        </p:txBody>
      </p:sp>
      <p:sp>
        <p:nvSpPr>
          <p:cNvPr id="63" name="Стрелка вправо 62"/>
          <p:cNvSpPr/>
          <p:nvPr/>
        </p:nvSpPr>
        <p:spPr>
          <a:xfrm rot="5400000">
            <a:off x="4749722" y="1801731"/>
            <a:ext cx="2042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9057215" y="4152886"/>
            <a:ext cx="0" cy="2616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7132005" y="4216333"/>
            <a:ext cx="20005" cy="1098349"/>
          </a:xfrm>
          <a:prstGeom prst="straightConnector1">
            <a:avLst/>
          </a:prstGeom>
          <a:ln w="381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0180FB7C-0AB0-4A93-A40F-5A2664539F11}"/>
              </a:ext>
            </a:extLst>
          </p:cNvPr>
          <p:cNvSpPr/>
          <p:nvPr/>
        </p:nvSpPr>
        <p:spPr>
          <a:xfrm>
            <a:off x="7132005" y="4421569"/>
            <a:ext cx="6502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srgbClr val="002060"/>
                </a:solidFill>
                <a:latin typeface="Calibri" panose="020F0502020204030204"/>
              </a:rPr>
              <a:t>ДА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0180FB7C-0AB0-4A93-A40F-5A2664539F11}"/>
              </a:ext>
            </a:extLst>
          </p:cNvPr>
          <p:cNvSpPr/>
          <p:nvPr/>
        </p:nvSpPr>
        <p:spPr>
          <a:xfrm>
            <a:off x="5102240" y="4511169"/>
            <a:ext cx="5873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НЕТ</a:t>
            </a:r>
          </a:p>
        </p:txBody>
      </p:sp>
      <p:cxnSp>
        <p:nvCxnSpPr>
          <p:cNvPr id="79" name="Прямая со стрелкой 78"/>
          <p:cNvCxnSpPr/>
          <p:nvPr/>
        </p:nvCxnSpPr>
        <p:spPr>
          <a:xfrm>
            <a:off x="4971093" y="4354341"/>
            <a:ext cx="0" cy="4607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Стрелка вниз 2"/>
          <p:cNvSpPr/>
          <p:nvPr/>
        </p:nvSpPr>
        <p:spPr>
          <a:xfrm>
            <a:off x="438187" y="4417105"/>
            <a:ext cx="121158" cy="149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5053309"/>
            <a:ext cx="484631" cy="4134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Да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403643" y="4071114"/>
            <a:ext cx="575735" cy="290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Нет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28603" y="6321316"/>
            <a:ext cx="6661004" cy="5366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1"/>
                </a:solidFill>
              </a:rPr>
              <a:t>ГБУЗ МО “Научно-исследовательский клинический институт детства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ru-RU" sz="1200" b="1" dirty="0">
                <a:solidFill>
                  <a:schemeClr val="tx1"/>
                </a:solidFill>
              </a:rPr>
              <a:t>МЗ МО”:  </a:t>
            </a:r>
            <a:r>
              <a:rPr lang="en-US" sz="1200" b="1" dirty="0">
                <a:solidFill>
                  <a:schemeClr val="tx1"/>
                </a:solidFill>
                <a:hlinkClick r:id="rId2"/>
              </a:rPr>
              <a:t>https://nikid.ru/</a:t>
            </a:r>
            <a:r>
              <a:rPr lang="ru-RU" sz="1200" b="1" dirty="0">
                <a:solidFill>
                  <a:schemeClr val="tx1"/>
                </a:solidFill>
              </a:rPr>
              <a:t> Отдел неонатальной медицины и когнитивного развития </a:t>
            </a:r>
          </a:p>
        </p:txBody>
      </p:sp>
    </p:spTree>
    <p:extLst>
      <p:ext uri="{BB962C8B-B14F-4D97-AF65-F5344CB8AC3E}">
        <p14:creationId xmlns:p14="http://schemas.microsoft.com/office/powerpoint/2010/main" val="33516230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309</Words>
  <Application>Microsoft Office PowerPoint</Application>
  <PresentationFormat>Широкоэкранный</PresentationFormat>
  <Paragraphs>24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Анна</cp:lastModifiedBy>
  <cp:revision>69</cp:revision>
  <dcterms:created xsi:type="dcterms:W3CDTF">2019-03-11T12:46:36Z</dcterms:created>
  <dcterms:modified xsi:type="dcterms:W3CDTF">2022-04-26T11:17:20Z</dcterms:modified>
</cp:coreProperties>
</file>