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3300"/>
    <a:srgbClr val="008080"/>
    <a:srgbClr val="000066"/>
    <a:srgbClr val="990000"/>
    <a:srgbClr val="F2F2F2"/>
    <a:srgbClr val="E8EEF8"/>
    <a:srgbClr val="CCCCFF"/>
    <a:srgbClr val="339966"/>
    <a:srgbClr val="FD9663"/>
    <a:srgbClr val="344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83" autoAdjust="0"/>
    <p:restoredTop sz="94660"/>
  </p:normalViewPr>
  <p:slideViewPr>
    <p:cSldViewPr snapToGrid="0">
      <p:cViewPr varScale="1">
        <p:scale>
          <a:sx n="64" d="100"/>
          <a:sy n="64" d="100"/>
        </p:scale>
        <p:origin x="944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6CD4B7-5408-4539-B523-36EAF912A3E4}" type="datetimeFigureOut">
              <a:rPr lang="ru-RU" smtClean="0"/>
              <a:t>29.06.2022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302F3B-2256-4B2B-939C-F81B21F7235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38340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341338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62613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67152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49068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30049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8732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70403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61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12876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546656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A9CD14-CB2D-4DCD-A6C4-DFFE27AB3B1D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044861-E072-4AC0-A3B0-E9453954BC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287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A9CD14-CB2D-4DCD-A6C4-DFFE27AB3B1D}" type="datetimeFigureOut">
              <a:rPr lang="ru-RU" smtClean="0"/>
              <a:pPr/>
              <a:t>29.06.2022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044861-E072-4AC0-A3B0-E9453954BC6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6398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tel:+7-(495)-554-83-75" TargetMode="External"/><Relationship Id="rId2" Type="http://schemas.openxmlformats.org/officeDocument/2006/relationships/hyperlink" Target="https://nikid.ru/&#1052;&#1054;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moniki@monikiweb.ru" TargetMode="External"/><Relationship Id="rId5" Type="http://schemas.openxmlformats.org/officeDocument/2006/relationships/hyperlink" Target="tel:(499)%20674-07-09" TargetMode="External"/><Relationship Id="rId4" Type="http://schemas.openxmlformats.org/officeDocument/2006/relationships/hyperlink" Target="mailto:mz_mosoblroddom@mosreg.r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12192000" cy="596348"/>
          </a:xfrm>
          <a:prstGeom prst="rect">
            <a:avLst/>
          </a:prstGeom>
          <a:solidFill>
            <a:srgbClr val="0070C0"/>
          </a:solidFill>
          <a:ln w="19050">
            <a:solidFill>
              <a:schemeClr val="accent5"/>
            </a:solidFill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FontTx/>
              <a:buNone/>
              <a:defRPr/>
            </a:pPr>
            <a:r>
              <a:rPr lang="ru-RU" altLang="ru-RU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Алгоритм действий врача-педиатра Московской области при подозрении на </a:t>
            </a:r>
            <a:r>
              <a:rPr lang="ru-RU" altLang="ru-RU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ревматоидные</a:t>
            </a:r>
            <a:r>
              <a:rPr lang="ru-RU" altLang="ru-RU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заболевания</a:t>
            </a: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3AA5D6AD-C028-4617-AD5E-359C2DF376CE}"/>
              </a:ext>
            </a:extLst>
          </p:cNvPr>
          <p:cNvSpPr/>
          <p:nvPr/>
        </p:nvSpPr>
        <p:spPr>
          <a:xfrm>
            <a:off x="373679" y="1070007"/>
            <a:ext cx="5722321" cy="1987230"/>
          </a:xfrm>
          <a:prstGeom prst="rect">
            <a:avLst/>
          </a:prstGeom>
          <a:noFill/>
          <a:ln w="31750">
            <a:solidFill>
              <a:srgbClr val="99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chemeClr val="bg1"/>
              </a:buClr>
              <a:defRPr/>
            </a:pPr>
            <a:r>
              <a:rPr lang="ru-RU" altLang="ru-RU" sz="1600" b="1" dirty="0">
                <a:solidFill>
                  <a:srgbClr val="990000"/>
                </a:solidFill>
                <a:cs typeface="Calibri" panose="020F0502020204030204" pitchFamily="34" charset="0"/>
              </a:rPr>
              <a:t>Неотложное состояние, требующее экстренной</a:t>
            </a:r>
          </a:p>
          <a:p>
            <a:pPr>
              <a:buClr>
                <a:schemeClr val="bg1"/>
              </a:buClr>
              <a:defRPr/>
            </a:pPr>
            <a:r>
              <a:rPr lang="ru-RU" altLang="ru-RU" sz="1600" b="1" dirty="0">
                <a:solidFill>
                  <a:srgbClr val="990000"/>
                </a:solidFill>
                <a:cs typeface="Calibri" panose="020F0502020204030204" pitchFamily="34" charset="0"/>
              </a:rPr>
              <a:t>госпитализации :</a:t>
            </a:r>
          </a:p>
          <a:p>
            <a:pPr>
              <a:buClr>
                <a:schemeClr val="bg1"/>
              </a:buClr>
              <a:defRPr/>
            </a:pPr>
            <a:r>
              <a:rPr lang="ru-RU" altLang="ru-RU" sz="1600" b="1" dirty="0">
                <a:solidFill>
                  <a:srgbClr val="990000"/>
                </a:solidFill>
                <a:cs typeface="Calibri" panose="020F0502020204030204" pitchFamily="34" charset="0"/>
              </a:rPr>
              <a:t>высокая лихорадка более 7 дней, невозможность передвижения в связи с выраженным болевым синдромом, признаки тромбоза, ОСН, сопорозное состояние, сепсис</a:t>
            </a:r>
          </a:p>
        </p:txBody>
      </p:sp>
      <p:sp>
        <p:nvSpPr>
          <p:cNvPr id="2" name="Стрелка вправо 1"/>
          <p:cNvSpPr/>
          <p:nvPr/>
        </p:nvSpPr>
        <p:spPr>
          <a:xfrm rot="5400000">
            <a:off x="-1400149" y="2447080"/>
            <a:ext cx="3284927" cy="484632"/>
          </a:xfrm>
          <a:prstGeom prst="rightArrow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3"/>
          <p:cNvSpPr>
            <a:spLocks noChangeArrowheads="1"/>
          </p:cNvSpPr>
          <p:nvPr/>
        </p:nvSpPr>
        <p:spPr bwMode="auto">
          <a:xfrm>
            <a:off x="505461" y="3207786"/>
            <a:ext cx="5294171" cy="115416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</a:ln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lang="ru-RU" altLang="ru-RU" sz="1400" b="1" i="1" dirty="0">
                <a:solidFill>
                  <a:srgbClr val="002060"/>
                </a:solidFill>
              </a:rPr>
              <a:t>Признаки острой хирургической патологии:</a:t>
            </a:r>
            <a:r>
              <a:rPr lang="ru-RU" altLang="ru-RU" sz="1400" b="1" dirty="0">
                <a:solidFill>
                  <a:srgbClr val="990000"/>
                </a:solidFill>
                <a:cs typeface="Calibri" panose="020F0502020204030204" pitchFamily="34" charset="0"/>
              </a:rPr>
              <a:t> остеомиелит, асептический некроз головки бедренной кости, перелом любой локализации, внутреннее кровотечение, перитонит, плеврит, перикардит</a:t>
            </a:r>
            <a:endParaRPr lang="ru-RU" altLang="ru-RU" sz="1400" b="1" i="1" dirty="0">
              <a:solidFill>
                <a:srgbClr val="002060"/>
              </a:solidFill>
            </a:endParaRPr>
          </a:p>
          <a:p>
            <a:pPr>
              <a:buClr>
                <a:srgbClr val="000000"/>
              </a:buClr>
              <a:buSzPct val="100000"/>
            </a:pPr>
            <a:r>
              <a:rPr lang="ru-RU" sz="1300" i="1" dirty="0">
                <a:solidFill>
                  <a:srgbClr val="002060"/>
                </a:solidFill>
                <a:latin typeface="Calibri" panose="020F0502020204030204" pitchFamily="34" charset="0"/>
                <a:ea typeface="Times New Roman"/>
                <a:cs typeface="Calibri" panose="020F0502020204030204" pitchFamily="34" charset="0"/>
              </a:rPr>
              <a:t>Госпитализация в хирургический стационар (МОЦОМД , МОНИКИ)</a:t>
            </a:r>
          </a:p>
        </p:txBody>
      </p:sp>
      <p:sp>
        <p:nvSpPr>
          <p:cNvPr id="18" name="Прямоугольник 3"/>
          <p:cNvSpPr>
            <a:spLocks noChangeArrowheads="1"/>
          </p:cNvSpPr>
          <p:nvPr/>
        </p:nvSpPr>
        <p:spPr bwMode="auto">
          <a:xfrm>
            <a:off x="83127" y="739155"/>
            <a:ext cx="6799311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noFill/>
          </a:ln>
        </p:spPr>
        <p:txBody>
          <a:bodyPr wrap="square">
            <a:spAutoFit/>
          </a:bodyPr>
          <a:lstStyle/>
          <a:p>
            <a:pPr algn="ctr" eaLnBrk="1" hangingPunct="1"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r>
              <a:rPr lang="ru-RU" altLang="ru-RU" sz="1400" b="1" dirty="0">
                <a:solidFill>
                  <a:srgbClr val="002060"/>
                </a:solidFill>
              </a:rPr>
              <a:t>У ребенка выявлена\ заподозрена воспалительная </a:t>
            </a:r>
            <a:r>
              <a:rPr lang="ru-RU" altLang="ru-RU" sz="1400" b="1" dirty="0" err="1">
                <a:solidFill>
                  <a:srgbClr val="002060"/>
                </a:solidFill>
              </a:rPr>
              <a:t>артропатия</a:t>
            </a:r>
            <a:r>
              <a:rPr lang="ru-RU" altLang="ru-RU" sz="1400" b="1" dirty="0">
                <a:solidFill>
                  <a:srgbClr val="002060"/>
                </a:solidFill>
              </a:rPr>
              <a:t>, системное заболевание соединительной ткани</a:t>
            </a:r>
            <a:endParaRPr lang="ru-RU" altLang="ru-RU" sz="1300" i="1" dirty="0">
              <a:solidFill>
                <a:srgbClr val="002060"/>
              </a:solidFill>
            </a:endParaRPr>
          </a:p>
        </p:txBody>
      </p:sp>
      <p:sp>
        <p:nvSpPr>
          <p:cNvPr id="19" name="Прямоугольник 3"/>
          <p:cNvSpPr>
            <a:spLocks noChangeArrowheads="1"/>
          </p:cNvSpPr>
          <p:nvPr/>
        </p:nvSpPr>
        <p:spPr bwMode="auto">
          <a:xfrm>
            <a:off x="561448" y="4575457"/>
            <a:ext cx="4998234" cy="307777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 w="25400">
            <a:noFill/>
          </a:ln>
        </p:spPr>
        <p:txBody>
          <a:bodyPr wrap="square">
            <a:spAutoFit/>
          </a:bodyPr>
          <a:lstStyle/>
          <a:p>
            <a:pPr>
              <a:buClr>
                <a:srgbClr val="000000"/>
              </a:buClr>
              <a:buSzPct val="100000"/>
            </a:pPr>
            <a:r>
              <a:rPr lang="ru-RU" altLang="ru-RU" sz="1400" b="1" i="1" dirty="0">
                <a:solidFill>
                  <a:srgbClr val="002060"/>
                </a:solidFill>
              </a:rPr>
              <a:t>Подозрение на </a:t>
            </a:r>
            <a:r>
              <a:rPr lang="ru-RU" altLang="ru-RU" sz="1400" b="1" dirty="0">
                <a:solidFill>
                  <a:srgbClr val="990000"/>
                </a:solidFill>
                <a:cs typeface="Calibri" panose="020F0502020204030204" pitchFamily="34" charset="0"/>
              </a:rPr>
              <a:t>инфекционное заболевание</a:t>
            </a:r>
            <a:endParaRPr lang="ru-RU" altLang="ru-RU" sz="1400" b="1" i="1" dirty="0">
              <a:solidFill>
                <a:srgbClr val="002060"/>
              </a:solidFill>
            </a:endParaRPr>
          </a:p>
        </p:txBody>
      </p:sp>
      <p:sp>
        <p:nvSpPr>
          <p:cNvPr id="28" name="Прямоугольник 27">
            <a:extLst>
              <a:ext uri="{FF2B5EF4-FFF2-40B4-BE49-F238E27FC236}">
                <a16:creationId xmlns:a16="http://schemas.microsoft.com/office/drawing/2014/main" id="{7ADCF69F-AFDA-45AD-A43E-2EB53CE536B9}"/>
              </a:ext>
            </a:extLst>
          </p:cNvPr>
          <p:cNvSpPr/>
          <p:nvPr/>
        </p:nvSpPr>
        <p:spPr>
          <a:xfrm>
            <a:off x="320521" y="5076611"/>
            <a:ext cx="5249407" cy="523220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pPr>
              <a:defRPr/>
            </a:pPr>
            <a:r>
              <a:rPr lang="ru-RU" sz="1400" b="1" i="1" dirty="0">
                <a:solidFill>
                  <a:srgbClr val="000E2A"/>
                </a:solidFill>
              </a:rPr>
              <a:t>Госпитализация в инфекционное отделение по месту жительства</a:t>
            </a:r>
          </a:p>
        </p:txBody>
      </p:sp>
      <p:sp>
        <p:nvSpPr>
          <p:cNvPr id="72" name="Стрелка вниз 71"/>
          <p:cNvSpPr/>
          <p:nvPr/>
        </p:nvSpPr>
        <p:spPr>
          <a:xfrm>
            <a:off x="7629525" y="1046932"/>
            <a:ext cx="286348" cy="2195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43" name="Прямоугольник 3"/>
          <p:cNvSpPr>
            <a:spLocks noChangeArrowheads="1"/>
          </p:cNvSpPr>
          <p:nvPr/>
        </p:nvSpPr>
        <p:spPr bwMode="auto">
          <a:xfrm>
            <a:off x="7132005" y="739155"/>
            <a:ext cx="4921450" cy="307777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 w="25400">
            <a:noFill/>
          </a:ln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  <a:tabLst/>
              <a:defRPr/>
            </a:pPr>
            <a:r>
              <a:rPr kumimoji="0" lang="ru-RU" alt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Дети с установленным диагнозом </a:t>
            </a:r>
            <a:r>
              <a:rPr lang="ru-RU" altLang="ru-RU" sz="1400" b="1" dirty="0">
                <a:solidFill>
                  <a:srgbClr val="002060"/>
                </a:solidFill>
                <a:latin typeface="Calibri" panose="020F0502020204030204"/>
              </a:rPr>
              <a:t>ЮИА, СКВ, ССД, СДМ, АВЗ</a:t>
            </a:r>
            <a:endParaRPr kumimoji="0" lang="ru-RU" altLang="ru-RU" sz="1400" b="1" i="0" u="none" strike="noStrike" kern="1200" cap="none" spc="0" normalizeH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4" name="Прямоугольник 3"/>
          <p:cNvSpPr>
            <a:spLocks noChangeArrowheads="1"/>
          </p:cNvSpPr>
          <p:nvPr/>
        </p:nvSpPr>
        <p:spPr bwMode="auto">
          <a:xfrm>
            <a:off x="6391860" y="1151422"/>
            <a:ext cx="3650197" cy="507831"/>
          </a:xfrm>
          <a:prstGeom prst="rect">
            <a:avLst/>
          </a:prstGeom>
          <a:solidFill>
            <a:schemeClr val="bg2">
              <a:lumMod val="90000"/>
              <a:alpha val="19000"/>
            </a:schemeClr>
          </a:solidFill>
          <a:ln w="25400">
            <a:noFill/>
          </a:ln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ru-RU" altLang="ru-RU" sz="1400" b="1" i="1" dirty="0">
                <a:solidFill>
                  <a:srgbClr val="002060"/>
                </a:solidFill>
              </a:rPr>
              <a:t>Стабильны</a:t>
            </a:r>
          </a:p>
          <a:p>
            <a:pPr algn="just">
              <a:buClr>
                <a:srgbClr val="000000"/>
              </a:buClr>
              <a:buSzPct val="100000"/>
            </a:pPr>
            <a:endParaRPr lang="ru-RU" sz="1300" i="1" dirty="0">
              <a:solidFill>
                <a:srgbClr val="002060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</p:txBody>
      </p:sp>
      <p:sp>
        <p:nvSpPr>
          <p:cNvPr id="45" name="Прямоугольник 3"/>
          <p:cNvSpPr>
            <a:spLocks noChangeArrowheads="1"/>
          </p:cNvSpPr>
          <p:nvPr/>
        </p:nvSpPr>
        <p:spPr bwMode="auto">
          <a:xfrm>
            <a:off x="8103383" y="1873120"/>
            <a:ext cx="4086224" cy="523220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25400">
            <a:noFill/>
          </a:ln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r>
              <a:rPr lang="ru-RU" altLang="ru-RU" sz="1400" b="1" i="1" dirty="0">
                <a:solidFill>
                  <a:srgbClr val="002060"/>
                </a:solidFill>
              </a:rPr>
              <a:t>Декомпенсация\ обострение</a:t>
            </a:r>
          </a:p>
          <a:p>
            <a:pPr>
              <a:buClr>
                <a:srgbClr val="000000"/>
              </a:buClr>
              <a:buSzPct val="100000"/>
            </a:pPr>
            <a:endParaRPr lang="ru-RU" altLang="ru-RU" sz="1400" dirty="0">
              <a:solidFill>
                <a:srgbClr val="002060"/>
              </a:solidFill>
            </a:endParaRPr>
          </a:p>
        </p:txBody>
      </p:sp>
      <p:sp>
        <p:nvSpPr>
          <p:cNvPr id="48" name="Стрелка вниз 47"/>
          <p:cNvSpPr/>
          <p:nvPr/>
        </p:nvSpPr>
        <p:spPr>
          <a:xfrm>
            <a:off x="10829925" y="1026002"/>
            <a:ext cx="360708" cy="722042"/>
          </a:xfrm>
          <a:prstGeom prst="downArrow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0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8" name="Прямоугольник 3"/>
          <p:cNvSpPr>
            <a:spLocks noChangeArrowheads="1"/>
          </p:cNvSpPr>
          <p:nvPr/>
        </p:nvSpPr>
        <p:spPr bwMode="auto">
          <a:xfrm>
            <a:off x="223879" y="5742840"/>
            <a:ext cx="5040847" cy="938719"/>
          </a:xfrm>
          <a:prstGeom prst="rect">
            <a:avLst/>
          </a:prstGeom>
          <a:solidFill>
            <a:schemeClr val="bg2">
              <a:lumMod val="90000"/>
              <a:alpha val="63000"/>
            </a:schemeClr>
          </a:solidFill>
          <a:ln w="25400">
            <a:noFill/>
          </a:ln>
        </p:spPr>
        <p:txBody>
          <a:bodyPr wrap="square">
            <a:spAutoFit/>
          </a:bodyPr>
          <a:lstStyle/>
          <a:p>
            <a:pPr algn="ctr">
              <a:buClr>
                <a:srgbClr val="000000"/>
              </a:buClr>
              <a:buSzPct val="100000"/>
            </a:pPr>
            <a:endParaRPr lang="ru-RU" altLang="ru-RU" sz="1400" b="1" i="1" dirty="0">
              <a:solidFill>
                <a:srgbClr val="002060"/>
              </a:solidFill>
            </a:endParaRPr>
          </a:p>
          <a:p>
            <a:pPr algn="ctr">
              <a:buClr>
                <a:srgbClr val="000000"/>
              </a:buClr>
              <a:buSzPct val="100000"/>
            </a:pPr>
            <a:r>
              <a:rPr lang="ru-RU" altLang="ru-RU" sz="1300" i="1" dirty="0">
                <a:solidFill>
                  <a:srgbClr val="002060"/>
                </a:solidFill>
              </a:rPr>
              <a:t>Госпитализация в ФЦ (после ТЕЛЕМЕД- консультации), при </a:t>
            </a:r>
            <a:r>
              <a:rPr lang="ru-RU" altLang="ru-RU" sz="1300" i="1" dirty="0" err="1">
                <a:solidFill>
                  <a:srgbClr val="002060"/>
                </a:solidFill>
              </a:rPr>
              <a:t>жизнеугрожаемом</a:t>
            </a:r>
            <a:r>
              <a:rPr lang="ru-RU" altLang="ru-RU" sz="1300" i="1" dirty="0">
                <a:solidFill>
                  <a:srgbClr val="002060"/>
                </a:solidFill>
              </a:rPr>
              <a:t> состоянии </a:t>
            </a:r>
            <a:r>
              <a:rPr lang="ru-RU" altLang="ru-RU" sz="1400" b="1" dirty="0">
                <a:solidFill>
                  <a:srgbClr val="990000"/>
                </a:solidFill>
                <a:cs typeface="Calibri" panose="020F0502020204030204" pitchFamily="34" charset="0"/>
              </a:rPr>
              <a:t>признаки тромбоза, ОСН, сопорозное состояние, сепсис</a:t>
            </a:r>
            <a:endParaRPr lang="ru-RU" sz="1300" i="1" dirty="0">
              <a:solidFill>
                <a:srgbClr val="002060"/>
              </a:solidFill>
              <a:latin typeface="Calibri" panose="020F0502020204030204" pitchFamily="34" charset="0"/>
              <a:ea typeface="Times New Roman"/>
              <a:cs typeface="Calibri" panose="020F0502020204030204" pitchFamily="34" charset="0"/>
            </a:endParaRPr>
          </a:p>
        </p:txBody>
      </p:sp>
      <p:sp>
        <p:nvSpPr>
          <p:cNvPr id="59" name="Стрелка вниз 58"/>
          <p:cNvSpPr/>
          <p:nvPr/>
        </p:nvSpPr>
        <p:spPr>
          <a:xfrm>
            <a:off x="3633902" y="5623349"/>
            <a:ext cx="286348" cy="219519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2000" b="1" dirty="0">
              <a:solidFill>
                <a:schemeClr val="bg1"/>
              </a:solidFill>
            </a:endParaRPr>
          </a:p>
        </p:txBody>
      </p:sp>
      <p:sp>
        <p:nvSpPr>
          <p:cNvPr id="60" name="Прямоугольник 59">
            <a:extLst>
              <a:ext uri="{FF2B5EF4-FFF2-40B4-BE49-F238E27FC236}">
                <a16:creationId xmlns:a16="http://schemas.microsoft.com/office/drawing/2014/main" id="{3AA5D6AD-C028-4617-AD5E-359C2DF376CE}"/>
              </a:ext>
            </a:extLst>
          </p:cNvPr>
          <p:cNvSpPr/>
          <p:nvPr/>
        </p:nvSpPr>
        <p:spPr>
          <a:xfrm>
            <a:off x="6283353" y="3158610"/>
            <a:ext cx="5744681" cy="1041669"/>
          </a:xfrm>
          <a:prstGeom prst="rect">
            <a:avLst/>
          </a:prstGeom>
          <a:noFill/>
          <a:ln w="31750">
            <a:solidFill>
              <a:srgbClr val="00206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buClr>
                <a:schemeClr val="bg1"/>
              </a:buClr>
              <a:defRPr/>
            </a:pPr>
            <a:r>
              <a:rPr lang="ru-RU" altLang="ru-RU" sz="1600" b="1" dirty="0">
                <a:solidFill>
                  <a:srgbClr val="002060"/>
                </a:solidFill>
                <a:cs typeface="Calibri" panose="020F0502020204030204" pitchFamily="34" charset="0"/>
              </a:rPr>
              <a:t>Ребенок нуждается в плановой госпитализации </a:t>
            </a:r>
          </a:p>
          <a:p>
            <a:pPr>
              <a:buClr>
                <a:schemeClr val="bg1"/>
              </a:buClr>
              <a:defRPr/>
            </a:pPr>
            <a:endParaRPr lang="ru-RU" altLang="ru-RU" sz="1400" b="1" dirty="0">
              <a:solidFill>
                <a:schemeClr val="tx1"/>
              </a:solidFill>
              <a:cs typeface="Calibri" panose="020F050202020403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810498" y="4790390"/>
            <a:ext cx="3686175" cy="738664"/>
          </a:xfrm>
          <a:prstGeom prst="rect">
            <a:avLst/>
          </a:prstGeom>
          <a:ln w="28575">
            <a:solidFill>
              <a:schemeClr val="accent1">
                <a:shade val="50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ru-RU" sz="1400" dirty="0"/>
              <a:t>Направление на консультацию к детскому инфекционисту, онкологу, ортопеду, фтизиатру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391860" y="5842868"/>
            <a:ext cx="4520676" cy="738664"/>
          </a:xfrm>
          <a:prstGeom prst="rect">
            <a:avLst/>
          </a:prstGeom>
          <a:ln w="28575">
            <a:solidFill>
              <a:srgbClr val="008080"/>
            </a:solidFill>
          </a:ln>
        </p:spPr>
        <p:txBody>
          <a:bodyPr wrap="square">
            <a:spAutoFit/>
          </a:bodyPr>
          <a:lstStyle/>
          <a:p>
            <a:r>
              <a:rPr lang="ru-RU" sz="1400" dirty="0"/>
              <a:t>Дети направляются на госпитализацию в детское ревматологическое отделение НИКИ Детства, после согласования с </a:t>
            </a:r>
            <a:r>
              <a:rPr lang="ru-RU" sz="1400" dirty="0" err="1"/>
              <a:t>начмедом</a:t>
            </a:r>
            <a:r>
              <a:rPr lang="ru-RU" sz="1400" dirty="0"/>
              <a:t> или зав. отделения </a:t>
            </a:r>
          </a:p>
        </p:txBody>
      </p:sp>
      <p:sp>
        <p:nvSpPr>
          <p:cNvPr id="63" name="Стрелка вправо 62"/>
          <p:cNvSpPr/>
          <p:nvPr/>
        </p:nvSpPr>
        <p:spPr>
          <a:xfrm rot="5400000">
            <a:off x="5504473" y="1821306"/>
            <a:ext cx="2042392" cy="48463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64" name="Прямоугольник 63">
            <a:extLst>
              <a:ext uri="{FF2B5EF4-FFF2-40B4-BE49-F238E27FC236}">
                <a16:creationId xmlns:a16="http://schemas.microsoft.com/office/drawing/2014/main" id="{0180FB7C-0AB0-4A93-A40F-5A2664539F11}"/>
              </a:ext>
            </a:extLst>
          </p:cNvPr>
          <p:cNvSpPr/>
          <p:nvPr/>
        </p:nvSpPr>
        <p:spPr>
          <a:xfrm>
            <a:off x="9057215" y="4450968"/>
            <a:ext cx="6502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НЕТ</a:t>
            </a:r>
          </a:p>
        </p:txBody>
      </p:sp>
      <p:cxnSp>
        <p:nvCxnSpPr>
          <p:cNvPr id="33" name="Прямая со стрелкой 32"/>
          <p:cNvCxnSpPr/>
          <p:nvPr/>
        </p:nvCxnSpPr>
        <p:spPr>
          <a:xfrm>
            <a:off x="9114628" y="4331860"/>
            <a:ext cx="0" cy="46079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Прямая со стрелкой 66"/>
          <p:cNvCxnSpPr/>
          <p:nvPr/>
        </p:nvCxnSpPr>
        <p:spPr>
          <a:xfrm>
            <a:off x="7132005" y="4342000"/>
            <a:ext cx="0" cy="1469223"/>
          </a:xfrm>
          <a:prstGeom prst="straightConnector1">
            <a:avLst/>
          </a:prstGeom>
          <a:ln w="38100">
            <a:solidFill>
              <a:srgbClr val="00808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Прямоугольник 73">
            <a:extLst>
              <a:ext uri="{FF2B5EF4-FFF2-40B4-BE49-F238E27FC236}">
                <a16:creationId xmlns:a16="http://schemas.microsoft.com/office/drawing/2014/main" id="{0180FB7C-0AB0-4A93-A40F-5A2664539F11}"/>
              </a:ext>
            </a:extLst>
          </p:cNvPr>
          <p:cNvSpPr/>
          <p:nvPr/>
        </p:nvSpPr>
        <p:spPr>
          <a:xfrm>
            <a:off x="7132005" y="4421569"/>
            <a:ext cx="650252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400" b="1" dirty="0">
                <a:solidFill>
                  <a:srgbClr val="002060"/>
                </a:solidFill>
                <a:latin typeface="Calibri" panose="020F0502020204030204"/>
              </a:rPr>
              <a:t>ДА</a:t>
            </a:r>
            <a:endParaRPr kumimoji="0" lang="ru-RU" sz="1400" b="1" i="0" u="none" strike="noStrike" kern="1200" cap="none" spc="0" normalizeH="0" baseline="0" noProof="0" dirty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8" name="Прямоугольник 77">
            <a:extLst>
              <a:ext uri="{FF2B5EF4-FFF2-40B4-BE49-F238E27FC236}">
                <a16:creationId xmlns:a16="http://schemas.microsoft.com/office/drawing/2014/main" id="{0180FB7C-0AB0-4A93-A40F-5A2664539F11}"/>
              </a:ext>
            </a:extLst>
          </p:cNvPr>
          <p:cNvSpPr/>
          <p:nvPr/>
        </p:nvSpPr>
        <p:spPr>
          <a:xfrm>
            <a:off x="5398607" y="4285029"/>
            <a:ext cx="69739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НЕТ</a:t>
            </a:r>
          </a:p>
        </p:txBody>
      </p:sp>
      <p:cxnSp>
        <p:nvCxnSpPr>
          <p:cNvPr id="79" name="Прямая со стрелкой 78"/>
          <p:cNvCxnSpPr/>
          <p:nvPr/>
        </p:nvCxnSpPr>
        <p:spPr>
          <a:xfrm>
            <a:off x="5240650" y="4268554"/>
            <a:ext cx="0" cy="46079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Прямая со стрелкой 79"/>
          <p:cNvCxnSpPr/>
          <p:nvPr/>
        </p:nvCxnSpPr>
        <p:spPr>
          <a:xfrm>
            <a:off x="5464238" y="4767262"/>
            <a:ext cx="0" cy="460792"/>
          </a:xfrm>
          <a:prstGeom prst="straightConnector1">
            <a:avLst/>
          </a:prstGeom>
          <a:ln w="38100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Прямоугольник 80">
            <a:extLst>
              <a:ext uri="{FF2B5EF4-FFF2-40B4-BE49-F238E27FC236}">
                <a16:creationId xmlns:a16="http://schemas.microsoft.com/office/drawing/2014/main" id="{0180FB7C-0AB0-4A93-A40F-5A2664539F11}"/>
              </a:ext>
            </a:extLst>
          </p:cNvPr>
          <p:cNvSpPr/>
          <p:nvPr/>
        </p:nvSpPr>
        <p:spPr>
          <a:xfrm>
            <a:off x="5542542" y="4832053"/>
            <a:ext cx="697393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НЕТ</a:t>
            </a:r>
          </a:p>
        </p:txBody>
      </p:sp>
    </p:spTree>
    <p:extLst>
      <p:ext uri="{BB962C8B-B14F-4D97-AF65-F5344CB8AC3E}">
        <p14:creationId xmlns:p14="http://schemas.microsoft.com/office/powerpoint/2010/main" val="3351623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ChangeArrowheads="1"/>
          </p:cNvSpPr>
          <p:nvPr/>
        </p:nvSpPr>
        <p:spPr bwMode="auto">
          <a:xfrm>
            <a:off x="0" y="1"/>
            <a:ext cx="12192000" cy="596348"/>
          </a:xfrm>
          <a:prstGeom prst="rect">
            <a:avLst/>
          </a:prstGeom>
          <a:solidFill>
            <a:srgbClr val="0070C0"/>
          </a:solidFill>
          <a:ln w="19050">
            <a:solidFill>
              <a:schemeClr val="accent5"/>
            </a:solidFill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ru-RU" altLang="ru-RU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Алгоритм действий врача-педиатра Московской области при  подозрении на </a:t>
            </a:r>
            <a:r>
              <a:rPr lang="ru-RU" altLang="ru-RU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ревматоидные</a:t>
            </a:r>
            <a:r>
              <a:rPr lang="ru-RU" altLang="ru-RU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заболевания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ru-RU" altLang="ru-RU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Прямоугольник 5">
            <a:extLst>
              <a:ext uri="{FF2B5EF4-FFF2-40B4-BE49-F238E27FC236}">
                <a16:creationId xmlns:a16="http://schemas.microsoft.com/office/drawing/2014/main" id="{3AA5D6AD-C028-4617-AD5E-359C2DF376CE}"/>
              </a:ext>
            </a:extLst>
          </p:cNvPr>
          <p:cNvSpPr/>
          <p:nvPr/>
        </p:nvSpPr>
        <p:spPr>
          <a:xfrm>
            <a:off x="306856" y="696286"/>
            <a:ext cx="11481846" cy="2969703"/>
          </a:xfrm>
          <a:prstGeom prst="rect">
            <a:avLst/>
          </a:prstGeom>
          <a:noFill/>
          <a:ln w="31750">
            <a:solidFill>
              <a:srgbClr val="99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>
              <a:buClr>
                <a:schemeClr val="bg1"/>
              </a:buClr>
              <a:defRPr/>
            </a:pPr>
            <a:r>
              <a:rPr lang="ru-RU" altLang="ru-RU" sz="1600" b="1" dirty="0">
                <a:solidFill>
                  <a:srgbClr val="99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*</a:t>
            </a:r>
            <a:r>
              <a:rPr lang="ru-RU" altLang="ru-RU" b="1" dirty="0">
                <a:solidFill>
                  <a:srgbClr val="990000"/>
                </a:solidFill>
                <a:cs typeface="Calibri" panose="020F0502020204030204" pitchFamily="34" charset="0"/>
              </a:rPr>
              <a:t>Неотложное состояние, требующее экстренной госпитализации: высокая лихорадка более 7 дней, невозможность передвижения в связи с выраженным болевым синдромом, признаки тромбоза, ОСН, сопорозное состояние, сепсис</a:t>
            </a:r>
          </a:p>
          <a:p>
            <a:pPr>
              <a:buClr>
                <a:schemeClr val="bg1"/>
              </a:buClr>
              <a:defRPr/>
            </a:pPr>
            <a:endParaRPr lang="ru-RU" altLang="ru-RU" sz="1600" b="1" dirty="0">
              <a:solidFill>
                <a:srgbClr val="990000"/>
              </a:solidFill>
              <a:cs typeface="Calibri" panose="020F0502020204030204" pitchFamily="34" charset="0"/>
            </a:endParaRPr>
          </a:p>
          <a:p>
            <a:pPr>
              <a:buClr>
                <a:schemeClr val="bg1"/>
              </a:buClr>
              <a:defRPr/>
            </a:pPr>
            <a:r>
              <a:rPr lang="ru-RU" altLang="ru-RU" sz="1600" b="1" dirty="0">
                <a:solidFill>
                  <a:srgbClr val="990000"/>
                </a:solidFill>
                <a:cs typeface="Calibri" panose="020F0502020204030204" pitchFamily="34" charset="0"/>
              </a:rPr>
              <a:t>Признаки острой хирургической патологии: остеомиелит, асептический некроз головки бедренной кости, перелом любой локализации, внутреннее кровотечение, перитонит, плеврит, перикардит</a:t>
            </a:r>
          </a:p>
          <a:p>
            <a:pPr>
              <a:buClr>
                <a:schemeClr val="bg1"/>
              </a:buClr>
              <a:defRPr/>
            </a:pPr>
            <a:endParaRPr lang="ru-RU" altLang="ru-RU" sz="1400" b="1" dirty="0">
              <a:solidFill>
                <a:srgbClr val="CC3300"/>
              </a:solidFill>
              <a:cs typeface="Calibri" panose="020F0502020204030204" pitchFamily="34" charset="0"/>
            </a:endParaRPr>
          </a:p>
          <a:p>
            <a:pPr>
              <a:buClr>
                <a:schemeClr val="bg1"/>
              </a:buClr>
              <a:defRPr/>
            </a:pPr>
            <a:r>
              <a:rPr lang="ru-RU" altLang="ru-RU" sz="1400" b="1" dirty="0">
                <a:solidFill>
                  <a:srgbClr val="CC3300"/>
                </a:solidFill>
                <a:cs typeface="Calibri" panose="020F0502020204030204" pitchFamily="34" charset="0"/>
              </a:rPr>
              <a:t>ОРИТ (с детскими койками) в стационаре с отделением детской абдоминальной хирургии: МОНИКИ,МОЦОМД</a:t>
            </a:r>
          </a:p>
          <a:p>
            <a:pPr>
              <a:buClr>
                <a:srgbClr val="CC3300"/>
              </a:buClr>
              <a:defRPr/>
            </a:pPr>
            <a:endParaRPr lang="ru-RU" altLang="ru-RU" sz="1400" b="1" dirty="0">
              <a:solidFill>
                <a:schemeClr val="tx1"/>
              </a:solidFill>
              <a:cs typeface="Calibri" panose="020F0502020204030204" pitchFamily="34" charset="0"/>
            </a:endParaRPr>
          </a:p>
          <a:p>
            <a:pPr>
              <a:buClr>
                <a:schemeClr val="bg1"/>
              </a:buClr>
              <a:defRPr/>
            </a:pPr>
            <a:r>
              <a:rPr lang="ru-RU" altLang="ru-RU" sz="1400" b="1" dirty="0">
                <a:solidFill>
                  <a:srgbClr val="0070C0"/>
                </a:solidFill>
                <a:cs typeface="Calibri" panose="020F0502020204030204" pitchFamily="34" charset="0"/>
              </a:rPr>
              <a:t>Инфекционный стационар: по месту жительства</a:t>
            </a:r>
          </a:p>
          <a:p>
            <a:pPr>
              <a:buClr>
                <a:schemeClr val="bg1"/>
              </a:buClr>
              <a:defRPr/>
            </a:pPr>
            <a:endParaRPr lang="ru-RU" altLang="ru-RU" sz="1400" b="1" dirty="0">
              <a:solidFill>
                <a:srgbClr val="008080"/>
              </a:solidFill>
              <a:cs typeface="Calibri" panose="020F0502020204030204" pitchFamily="34" charset="0"/>
            </a:endParaRPr>
          </a:p>
          <a:p>
            <a:pPr>
              <a:buClr>
                <a:schemeClr val="bg1"/>
              </a:buClr>
              <a:defRPr/>
            </a:pPr>
            <a:r>
              <a:rPr lang="ru-RU" altLang="ru-RU" sz="1400" b="1" dirty="0">
                <a:solidFill>
                  <a:srgbClr val="008080"/>
                </a:solidFill>
                <a:cs typeface="Calibri" panose="020F0502020204030204" pitchFamily="34" charset="0"/>
              </a:rPr>
              <a:t>Ревматологический стационар: детское ревматологическое отделение НИКИ Детства МЗ МО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326373" y="3934655"/>
            <a:ext cx="11976740" cy="31085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rgbClr val="FF0000"/>
                </a:solidFill>
              </a:rPr>
              <a:t>ГБУЗ МО “Научно-исследовательский клинический институт детства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ru-RU" dirty="0">
                <a:solidFill>
                  <a:srgbClr val="FF0000"/>
                </a:solidFill>
              </a:rPr>
              <a:t>Минздрава Московской области”:  </a:t>
            </a:r>
            <a:r>
              <a:rPr lang="en-US" dirty="0">
                <a:hlinkClick r:id="rId2"/>
              </a:rPr>
              <a:t>https://nikid.ru/</a:t>
            </a:r>
            <a:r>
              <a:rPr lang="ru-RU" dirty="0">
                <a:hlinkClick r:id="rId2"/>
              </a:rPr>
              <a:t>МО</a:t>
            </a:r>
            <a:r>
              <a:rPr lang="ru-RU" dirty="0"/>
              <a:t>, Мытищи , ул. Коминтерна 24 а </a:t>
            </a:r>
            <a:r>
              <a:rPr lang="ru-RU" dirty="0" err="1"/>
              <a:t>стр</a:t>
            </a:r>
            <a:r>
              <a:rPr lang="ru-RU" dirty="0"/>
              <a:t> 1</a:t>
            </a:r>
          </a:p>
          <a:p>
            <a:r>
              <a:rPr lang="ru-RU" dirty="0"/>
              <a:t>Отделение детской ревматологии  ГБУЗ МО «НИКИ детства МЗ МО» </a:t>
            </a:r>
            <a:r>
              <a:rPr lang="en-US" dirty="0">
                <a:solidFill>
                  <a:srgbClr val="0070C0"/>
                </a:solidFill>
              </a:rPr>
              <a:t>e-mail: info@nikid.ru</a:t>
            </a:r>
            <a:endParaRPr lang="ru-RU" dirty="0">
              <a:solidFill>
                <a:srgbClr val="0070C0"/>
              </a:solidFill>
            </a:endParaRPr>
          </a:p>
          <a:p>
            <a:r>
              <a:rPr lang="ru-RU" dirty="0"/>
              <a:t>Заведующая: </a:t>
            </a:r>
            <a:r>
              <a:rPr lang="ru-RU" dirty="0">
                <a:solidFill>
                  <a:srgbClr val="0070C0"/>
                </a:solidFill>
              </a:rPr>
              <a:t>89160447944</a:t>
            </a:r>
          </a:p>
          <a:p>
            <a:r>
              <a:rPr lang="ru-RU" dirty="0"/>
              <a:t>ГВС МЗ МО, детский ревматолог, </a:t>
            </a:r>
            <a:r>
              <a:rPr lang="ru-RU" dirty="0">
                <a:solidFill>
                  <a:srgbClr val="0070C0"/>
                </a:solidFill>
              </a:rPr>
              <a:t>Котова Юлия Владимировна</a:t>
            </a:r>
          </a:p>
          <a:p>
            <a:r>
              <a:rPr lang="ru-RU" dirty="0">
                <a:solidFill>
                  <a:srgbClr val="FF0000"/>
                </a:solidFill>
              </a:rPr>
              <a:t>МОЦОМД </a:t>
            </a:r>
            <a:r>
              <a:rPr lang="ru-RU" dirty="0">
                <a:solidFill>
                  <a:srgbClr val="FF0000"/>
                </a:solidFill>
                <a:latin typeface="Open Sans"/>
              </a:rPr>
              <a:t>«Московский областной центр охраны материнства и детства»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г. Люберцы, Октябрьский проспект, дом 338</a:t>
            </a:r>
            <a:r>
              <a:rPr lang="ru-RU" dirty="0">
                <a:solidFill>
                  <a:srgbClr val="0070C0"/>
                </a:solidFill>
              </a:rPr>
              <a:t> 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, </a:t>
            </a:r>
            <a:r>
              <a:rPr lang="ru-RU" sz="1600" dirty="0">
                <a:solidFill>
                  <a:srgbClr val="F15B5A"/>
                </a:solidFill>
                <a:latin typeface="Open Sans"/>
                <a:hlinkClick r:id="rId3"/>
              </a:rPr>
              <a:t>+7-(495)-554-83-75</a:t>
            </a:r>
            <a:r>
              <a:rPr lang="ru-RU" sz="1600" dirty="0">
                <a:solidFill>
                  <a:srgbClr val="F15B5A"/>
                </a:solidFill>
                <a:latin typeface="Open Sans"/>
              </a:rPr>
              <a:t>;</a:t>
            </a:r>
            <a:r>
              <a:rPr lang="en-US" sz="1600" dirty="0">
                <a:solidFill>
                  <a:srgbClr val="0070C0"/>
                </a:solidFill>
              </a:rPr>
              <a:t> e-mail:</a:t>
            </a:r>
            <a:r>
              <a:rPr lang="ru-RU" sz="1600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en-US" sz="1600" dirty="0">
                <a:hlinkClick r:id="rId4"/>
              </a:rPr>
              <a:t>mz_mosoblroddom@mosreg.ru</a:t>
            </a:r>
            <a:endParaRPr lang="ru-RU" sz="1600" dirty="0">
              <a:solidFill>
                <a:srgbClr val="0070C0"/>
              </a:solidFill>
            </a:endParaRPr>
          </a:p>
          <a:p>
            <a:r>
              <a:rPr lang="ru-RU" dirty="0">
                <a:solidFill>
                  <a:srgbClr val="FF0000"/>
                </a:solidFill>
              </a:rPr>
              <a:t>МОНИКИ</a:t>
            </a:r>
            <a:r>
              <a:rPr lang="ru-RU" b="1" dirty="0">
                <a:solidFill>
                  <a:srgbClr val="FF0000"/>
                </a:solidFill>
                <a:latin typeface="PT Sans"/>
              </a:rPr>
              <a:t> </a:t>
            </a:r>
            <a:r>
              <a:rPr lang="ru-RU" dirty="0">
                <a:solidFill>
                  <a:srgbClr val="FF0000"/>
                </a:solidFill>
                <a:latin typeface="Open Sans"/>
              </a:rPr>
              <a:t>«Московский областной научно-исследовательский клинический институт им. М. Ф. Владимирского»</a:t>
            </a:r>
          </a:p>
          <a:p>
            <a:r>
              <a:rPr lang="ru-RU" dirty="0">
                <a:solidFill>
                  <a:srgbClr val="333333"/>
                </a:solidFill>
                <a:latin typeface="PT Sans"/>
              </a:rPr>
              <a:t>г. Москва, ул. Щепкина 61/2, корпус 1,</a:t>
            </a:r>
            <a:r>
              <a:rPr lang="ru-RU" dirty="0">
                <a:solidFill>
                  <a:srgbClr val="000000"/>
                </a:solidFill>
                <a:latin typeface="Open Sans"/>
              </a:rPr>
              <a:t> </a:t>
            </a:r>
            <a:r>
              <a:rPr lang="ru-RU" sz="1600" dirty="0">
                <a:solidFill>
                  <a:srgbClr val="F15B5A"/>
                </a:solidFill>
                <a:latin typeface="Open Sans"/>
                <a:hlinkClick r:id="rId3"/>
              </a:rPr>
              <a:t>+7-</a:t>
            </a:r>
            <a:r>
              <a:rPr lang="ru-RU" sz="1600" dirty="0">
                <a:solidFill>
                  <a:srgbClr val="F15B5A"/>
                </a:solidFill>
                <a:latin typeface="Open Sans"/>
              </a:rPr>
              <a:t> </a:t>
            </a:r>
            <a:r>
              <a:rPr lang="ru-RU" sz="1600" dirty="0">
                <a:solidFill>
                  <a:srgbClr val="F15B5A"/>
                </a:solidFill>
                <a:latin typeface="Open Sans"/>
                <a:hlinkClick r:id="rId5"/>
              </a:rPr>
              <a:t>(499) 674-07-09</a:t>
            </a:r>
            <a:r>
              <a:rPr lang="ru-RU" sz="1600" dirty="0">
                <a:solidFill>
                  <a:srgbClr val="F15B5A"/>
                </a:solidFill>
                <a:latin typeface="Open Sans"/>
              </a:rPr>
              <a:t>; </a:t>
            </a:r>
            <a:r>
              <a:rPr lang="en-US" dirty="0">
                <a:solidFill>
                  <a:srgbClr val="0070C0"/>
                </a:solidFill>
              </a:rPr>
              <a:t>e-mail:</a:t>
            </a:r>
            <a:r>
              <a:rPr lang="ru-RU" sz="1600" dirty="0">
                <a:hlinkClick r:id="rId6"/>
              </a:rPr>
              <a:t>moniki@monikiweb.ru</a:t>
            </a:r>
            <a:endParaRPr lang="ru-RU" sz="1600" dirty="0"/>
          </a:p>
          <a:p>
            <a:br>
              <a:rPr lang="ru-RU" sz="1600" dirty="0">
                <a:solidFill>
                  <a:srgbClr val="F15B5A"/>
                </a:solidFill>
                <a:latin typeface="Open Sans"/>
              </a:rPr>
            </a:br>
            <a:endParaRPr lang="ru-RU" dirty="0"/>
          </a:p>
        </p:txBody>
      </p:sp>
      <p:sp>
        <p:nvSpPr>
          <p:cNvPr id="5" name="Rectangle 6"/>
          <p:cNvSpPr>
            <a:spLocks noChangeArrowheads="1"/>
          </p:cNvSpPr>
          <p:nvPr/>
        </p:nvSpPr>
        <p:spPr bwMode="auto">
          <a:xfrm>
            <a:off x="0" y="0"/>
            <a:ext cx="12192000" cy="596348"/>
          </a:xfrm>
          <a:prstGeom prst="rect">
            <a:avLst/>
          </a:prstGeom>
          <a:solidFill>
            <a:srgbClr val="0070C0"/>
          </a:solidFill>
          <a:ln w="19050">
            <a:solidFill>
              <a:schemeClr val="accent5"/>
            </a:solidFill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0"/>
              </a:spcBef>
              <a:buNone/>
              <a:defRPr/>
            </a:pPr>
            <a:r>
              <a:rPr lang="ru-RU" altLang="ru-RU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Алгоритм действий врача-педиатра Московской области при  подозрении на </a:t>
            </a:r>
            <a:r>
              <a:rPr lang="ru-RU" altLang="ru-RU" sz="1800" b="1" dirty="0" err="1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ревматоидные</a:t>
            </a:r>
            <a:r>
              <a:rPr lang="ru-RU" altLang="ru-RU" sz="1800" b="1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заболевания</a:t>
            </a:r>
          </a:p>
          <a:p>
            <a:pPr algn="ctr">
              <a:spcBef>
                <a:spcPct val="0"/>
              </a:spcBef>
              <a:buFontTx/>
              <a:buNone/>
              <a:defRPr/>
            </a:pPr>
            <a:endParaRPr lang="ru-RU" altLang="ru-RU" sz="18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419452" y="3665990"/>
            <a:ext cx="260897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rgbClr val="FF0000"/>
                </a:solidFill>
              </a:rPr>
              <a:t>Контакты</a:t>
            </a:r>
          </a:p>
        </p:txBody>
      </p:sp>
    </p:spTree>
    <p:extLst>
      <p:ext uri="{BB962C8B-B14F-4D97-AF65-F5344CB8AC3E}">
        <p14:creationId xmlns:p14="http://schemas.microsoft.com/office/powerpoint/2010/main" val="2233775835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608</TotalTime>
  <Words>423</Words>
  <Application>Microsoft Office PowerPoint</Application>
  <PresentationFormat>Широкоэкранный</PresentationFormat>
  <Paragraphs>41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9" baseType="lpstr">
      <vt:lpstr>Arial</vt:lpstr>
      <vt:lpstr>Calibri</vt:lpstr>
      <vt:lpstr>Calibri Light</vt:lpstr>
      <vt:lpstr>Open Sans</vt:lpstr>
      <vt:lpstr>PT Sans</vt:lpstr>
      <vt:lpstr>Times New Roman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Анна</cp:lastModifiedBy>
  <cp:revision>63</cp:revision>
  <dcterms:created xsi:type="dcterms:W3CDTF">2019-03-11T12:46:36Z</dcterms:created>
  <dcterms:modified xsi:type="dcterms:W3CDTF">2022-06-29T06:23:07Z</dcterms:modified>
</cp:coreProperties>
</file>