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8080"/>
    <a:srgbClr val="000066"/>
    <a:srgbClr val="990000"/>
    <a:srgbClr val="F2F2F2"/>
    <a:srgbClr val="E8EEF8"/>
    <a:srgbClr val="CCCCFF"/>
    <a:srgbClr val="339966"/>
    <a:srgbClr val="FD9663"/>
    <a:srgbClr val="344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4" autoAdjust="0"/>
    <p:restoredTop sz="94660"/>
  </p:normalViewPr>
  <p:slideViewPr>
    <p:cSldViewPr snapToGrid="0">
      <p:cViewPr varScale="1">
        <p:scale>
          <a:sx n="64" d="100"/>
          <a:sy n="64" d="100"/>
        </p:scale>
        <p:origin x="9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13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26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15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06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00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87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04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6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28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66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28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9CD14-CB2D-4DCD-A6C4-DFFE27AB3B1D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44861-E072-4AC0-A3B0-E9453954B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39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Соединительная линия уступом 14"/>
          <p:cNvCxnSpPr>
            <a:stCxn id="88" idx="2"/>
            <a:endCxn id="173" idx="3"/>
          </p:cNvCxnSpPr>
          <p:nvPr/>
        </p:nvCxnSpPr>
        <p:spPr>
          <a:xfrm rot="5400000">
            <a:off x="7602850" y="1406919"/>
            <a:ext cx="289104" cy="711265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flipH="1">
            <a:off x="8335161" y="599122"/>
            <a:ext cx="385684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ru-RU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</a:rPr>
              <a:t>Лабораторное определение </a:t>
            </a:r>
            <a:r>
              <a:rPr lang="en-US" sz="1600" dirty="0">
                <a:solidFill>
                  <a:schemeClr val="tx1"/>
                </a:solidFill>
              </a:rPr>
              <a:t>Hb1</a:t>
            </a:r>
            <a:r>
              <a:rPr lang="ru-RU" sz="1600" dirty="0">
                <a:solidFill>
                  <a:schemeClr val="tx1"/>
                </a:solidFill>
              </a:rPr>
              <a:t>Ас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78830" y="2924764"/>
            <a:ext cx="1571836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89165" y="2931117"/>
            <a:ext cx="1631934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778830" y="1887211"/>
            <a:ext cx="159123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7640" y="1236418"/>
            <a:ext cx="133214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-1" y="596349"/>
            <a:ext cx="4328569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"/>
            <a:ext cx="12192000" cy="596348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5"/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Алгоритм действий врача-педиатра  участкового Московской области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 подозрении на сахарный диабет 1 типа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687" y="596349"/>
            <a:ext cx="40533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Лабораторное измерение глюкозы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2106" y="1271406"/>
            <a:ext cx="9432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Натощак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4328569" y="599122"/>
            <a:ext cx="4006592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600" dirty="0">
                <a:solidFill>
                  <a:schemeClr val="tx1"/>
                </a:solidFill>
              </a:rPr>
              <a:t> При наличии классических симптомов гипергликемии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638" y="1887211"/>
            <a:ext cx="1643459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Цельная капиллярная </a:t>
            </a:r>
          </a:p>
          <a:p>
            <a:pPr algn="ctr"/>
            <a:r>
              <a:rPr lang="ru-RU" sz="1600" dirty="0"/>
              <a:t>кровь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78830" y="2113085"/>
            <a:ext cx="169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Венозная</a:t>
            </a:r>
            <a:r>
              <a:rPr lang="ru-RU" dirty="0"/>
              <a:t> </a:t>
            </a:r>
            <a:r>
              <a:rPr lang="ru-RU" sz="1600" dirty="0"/>
              <a:t>плазма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165" y="2924763"/>
            <a:ext cx="164346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≥6,1</a:t>
            </a:r>
            <a:r>
              <a:rPr lang="ru-RU" sz="1600" dirty="0"/>
              <a:t> </a:t>
            </a:r>
            <a:r>
              <a:rPr lang="ru-RU" sz="1600" dirty="0" err="1"/>
              <a:t>ммоль</a:t>
            </a:r>
            <a:r>
              <a:rPr lang="ru-RU" sz="1600" dirty="0"/>
              <a:t>/л</a:t>
            </a:r>
          </a:p>
          <a:p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782529" y="2966270"/>
            <a:ext cx="1936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≥ 7,0 </a:t>
            </a:r>
            <a:r>
              <a:rPr lang="ru-RU" sz="1600" dirty="0" err="1"/>
              <a:t>ммоль</a:t>
            </a:r>
            <a:r>
              <a:rPr lang="ru-RU" sz="1600" dirty="0"/>
              <a:t>/л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12575" y="1871879"/>
            <a:ext cx="3944202" cy="1615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/>
              <a:t>Ургентные проявления:</a:t>
            </a:r>
          </a:p>
          <a:p>
            <a:r>
              <a:rPr lang="ru-RU" sz="1100" dirty="0"/>
              <a:t>· Тяжелая дегидратация (сухость кожных покровов и слизистых, сниженный тургор кожи, «запавшие глаза»)</a:t>
            </a:r>
          </a:p>
          <a:p>
            <a:r>
              <a:rPr lang="ru-RU" sz="1100" dirty="0"/>
              <a:t>· Многократная рвота</a:t>
            </a:r>
          </a:p>
          <a:p>
            <a:r>
              <a:rPr lang="ru-RU" sz="1100" dirty="0"/>
              <a:t>· Дыхание </a:t>
            </a:r>
            <a:r>
              <a:rPr lang="ru-RU" sz="1100" dirty="0" err="1"/>
              <a:t>Куссмауля</a:t>
            </a:r>
            <a:r>
              <a:rPr lang="ru-RU" sz="1100" dirty="0"/>
              <a:t> — равномерное редкое дыхание с глубоким шумным вдохом и усиленным выдохом</a:t>
            </a:r>
          </a:p>
          <a:p>
            <a:r>
              <a:rPr lang="ru-RU" sz="1100" dirty="0"/>
              <a:t>· Запах ацетона в выдыхаемом воздухе</a:t>
            </a:r>
          </a:p>
          <a:p>
            <a:r>
              <a:rPr lang="ru-RU" sz="1100" dirty="0"/>
              <a:t>· Расстройство сознания(умеренное оглушение, глубокое оглушение, сопор, кома </a:t>
            </a:r>
            <a:r>
              <a:rPr lang="en-US" sz="1100" dirty="0"/>
              <a:t>I,II,III </a:t>
            </a:r>
            <a:r>
              <a:rPr lang="ru-RU" sz="1100" dirty="0"/>
              <a:t>степени)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719000" y="1871879"/>
            <a:ext cx="3084394" cy="1615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 err="1"/>
              <a:t>Неургентные</a:t>
            </a:r>
            <a:r>
              <a:rPr lang="ru-RU" sz="1100" dirty="0"/>
              <a:t> проявления:</a:t>
            </a:r>
          </a:p>
          <a:p>
            <a:r>
              <a:rPr lang="ru-RU" sz="1100" dirty="0"/>
              <a:t>· Полидипсия, полиурия</a:t>
            </a:r>
          </a:p>
          <a:p>
            <a:r>
              <a:rPr lang="ru-RU" sz="1100" dirty="0"/>
              <a:t>· </a:t>
            </a:r>
            <a:r>
              <a:rPr lang="ru-RU" sz="1100" dirty="0" err="1"/>
              <a:t>Энурез</a:t>
            </a:r>
            <a:endParaRPr lang="ru-RU" sz="1100" dirty="0"/>
          </a:p>
          <a:p>
            <a:r>
              <a:rPr lang="ru-RU" sz="1100" dirty="0"/>
              <a:t>· Прогрессирующая потеря массы тела, у детей 1-го года жизни – необъяснимое отсутствие прибавки массы тела</a:t>
            </a:r>
          </a:p>
          <a:p>
            <a:r>
              <a:rPr lang="ru-RU" sz="1100" dirty="0"/>
              <a:t>· Рецидивирующие кожные инфекции</a:t>
            </a:r>
          </a:p>
          <a:p>
            <a:r>
              <a:rPr lang="ru-RU" sz="1100" dirty="0"/>
              <a:t>· Слабость, утомляемость</a:t>
            </a:r>
          </a:p>
          <a:p>
            <a:r>
              <a:rPr lang="ru-RU" sz="1100" dirty="0"/>
              <a:t>· </a:t>
            </a:r>
            <a:r>
              <a:rPr lang="ru-RU" sz="1100" dirty="0" err="1"/>
              <a:t>Вульвит</a:t>
            </a:r>
            <a:r>
              <a:rPr lang="ru-RU" sz="1100" dirty="0"/>
              <a:t>, </a:t>
            </a:r>
            <a:r>
              <a:rPr lang="ru-RU" sz="1100" dirty="0" err="1"/>
              <a:t>баланит</a:t>
            </a:r>
            <a:endParaRPr lang="ru-RU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4845132" y="3749344"/>
            <a:ext cx="4334494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Случайное определение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78428" y="4415302"/>
            <a:ext cx="4334494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Цельная капиллярная кровь/венозная</a:t>
            </a:r>
          </a:p>
          <a:p>
            <a:pPr algn="ctr"/>
            <a:r>
              <a:rPr lang="ru-RU" sz="1600" dirty="0"/>
              <a:t> плазма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34138" y="5260791"/>
            <a:ext cx="16230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≥11,1 </a:t>
            </a:r>
            <a:r>
              <a:rPr lang="ru-RU" dirty="0" err="1"/>
              <a:t>ммоль</a:t>
            </a:r>
            <a:r>
              <a:rPr lang="ru-RU" dirty="0"/>
              <a:t>/л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56994" y="6025323"/>
            <a:ext cx="168966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Сахарный диабет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 flipV="1">
            <a:off x="1583140" y="1440683"/>
            <a:ext cx="9526138" cy="2433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629876" y="1105394"/>
            <a:ext cx="63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и/или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848970" y="1693618"/>
            <a:ext cx="0" cy="202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876266" y="2718208"/>
            <a:ext cx="0" cy="206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2545390" y="2734496"/>
            <a:ext cx="0" cy="206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ная линия уступом 51"/>
          <p:cNvCxnSpPr>
            <a:endCxn id="19" idx="0"/>
          </p:cNvCxnSpPr>
          <p:nvPr/>
        </p:nvCxnSpPr>
        <p:spPr>
          <a:xfrm>
            <a:off x="1409780" y="1609960"/>
            <a:ext cx="1164665" cy="27725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Соединительная линия уступом 58"/>
          <p:cNvCxnSpPr/>
          <p:nvPr/>
        </p:nvCxnSpPr>
        <p:spPr>
          <a:xfrm rot="10800000" flipV="1">
            <a:off x="9179627" y="3487706"/>
            <a:ext cx="1096790" cy="291692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Соединительная линия уступом 67"/>
          <p:cNvCxnSpPr/>
          <p:nvPr/>
        </p:nvCxnSpPr>
        <p:spPr>
          <a:xfrm>
            <a:off x="3719000" y="3487706"/>
            <a:ext cx="1126132" cy="29169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Прямая со стрелкой 1044"/>
          <p:cNvCxnSpPr>
            <a:stCxn id="27" idx="2"/>
          </p:cNvCxnSpPr>
          <p:nvPr/>
        </p:nvCxnSpPr>
        <p:spPr>
          <a:xfrm>
            <a:off x="7012379" y="4087898"/>
            <a:ext cx="0" cy="3274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11204812" y="1033444"/>
            <a:ext cx="20454" cy="2528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10459588" y="3624749"/>
            <a:ext cx="1688283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600" dirty="0"/>
              <a:t>Венозная плазма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0808990" y="4449363"/>
            <a:ext cx="98948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≥6,5%</a:t>
            </a:r>
          </a:p>
        </p:txBody>
      </p:sp>
      <p:cxnSp>
        <p:nvCxnSpPr>
          <p:cNvPr id="90" name="Прямая со стрелкой 89"/>
          <p:cNvCxnSpPr/>
          <p:nvPr/>
        </p:nvCxnSpPr>
        <p:spPr>
          <a:xfrm>
            <a:off x="11303730" y="3998677"/>
            <a:ext cx="0" cy="41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6912574" y="5000077"/>
            <a:ext cx="1" cy="260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>
            <a:off x="6939837" y="5630123"/>
            <a:ext cx="2" cy="392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892221" y="3524501"/>
            <a:ext cx="5763" cy="356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 стрелкой 152"/>
          <p:cNvCxnSpPr/>
          <p:nvPr/>
        </p:nvCxnSpPr>
        <p:spPr>
          <a:xfrm>
            <a:off x="2532833" y="3487705"/>
            <a:ext cx="5763" cy="356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582178" y="3870161"/>
            <a:ext cx="243723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Подозрение на сахарный диабет</a:t>
            </a:r>
          </a:p>
        </p:txBody>
      </p:sp>
      <p:cxnSp>
        <p:nvCxnSpPr>
          <p:cNvPr id="122" name="Прямая со стрелкой 121"/>
          <p:cNvCxnSpPr/>
          <p:nvPr/>
        </p:nvCxnSpPr>
        <p:spPr>
          <a:xfrm>
            <a:off x="829672" y="1091310"/>
            <a:ext cx="0" cy="180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Прямоугольник 156">
            <a:extLst>
              <a:ext uri="{FF2B5EF4-FFF2-40B4-BE49-F238E27FC236}">
                <a16:creationId xmlns:a16="http://schemas.microsoft.com/office/drawing/2014/main" id="{3AA5D6AD-C028-4617-AD5E-359C2DF376CE}"/>
              </a:ext>
            </a:extLst>
          </p:cNvPr>
          <p:cNvSpPr/>
          <p:nvPr/>
        </p:nvSpPr>
        <p:spPr>
          <a:xfrm>
            <a:off x="-1" y="5923071"/>
            <a:ext cx="4191074" cy="9349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bg1"/>
              </a:buClr>
              <a:defRPr/>
            </a:pPr>
            <a:r>
              <a:rPr lang="ru-RU" altLang="ru-RU" sz="1600" dirty="0">
                <a:solidFill>
                  <a:schemeClr val="tx1"/>
                </a:solidFill>
                <a:cs typeface="Calibri" panose="020F0502020204030204" pitchFamily="34" charset="0"/>
              </a:rPr>
              <a:t>Ребенок нуждается в госпитализации по согласованию с  ГВС, врачами-специалистами отделения - МОНИКИ</a:t>
            </a:r>
          </a:p>
        </p:txBody>
      </p:sp>
      <p:cxnSp>
        <p:nvCxnSpPr>
          <p:cNvPr id="124" name="Прямая со стрелкой 123"/>
          <p:cNvCxnSpPr/>
          <p:nvPr/>
        </p:nvCxnSpPr>
        <p:spPr>
          <a:xfrm>
            <a:off x="1800797" y="4430101"/>
            <a:ext cx="96" cy="203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Прямоугольник 159">
            <a:extLst>
              <a:ext uri="{FF2B5EF4-FFF2-40B4-BE49-F238E27FC236}">
                <a16:creationId xmlns:a16="http://schemas.microsoft.com/office/drawing/2014/main" id="{7ADCF69F-AFDA-45AD-A43E-2EB53CE536B9}"/>
              </a:ext>
            </a:extLst>
          </p:cNvPr>
          <p:cNvSpPr/>
          <p:nvPr/>
        </p:nvSpPr>
        <p:spPr>
          <a:xfrm>
            <a:off x="9479146" y="5699866"/>
            <a:ext cx="2712856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i="1" dirty="0">
                <a:solidFill>
                  <a:srgbClr val="000E2A"/>
                </a:solidFill>
              </a:rPr>
              <a:t>Госпитализация в ближайшее отделение ОРИТ с детскими койками – по решению СМП.</a:t>
            </a:r>
          </a:p>
          <a:p>
            <a:pPr>
              <a:defRPr/>
            </a:pPr>
            <a:r>
              <a:rPr lang="ru-RU" sz="1400" i="1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Информирование ГВС МЗ МО по профилю заболевания</a:t>
            </a:r>
          </a:p>
        </p:txBody>
      </p:sp>
      <p:cxnSp>
        <p:nvCxnSpPr>
          <p:cNvPr id="126" name="Прямая со стрелкой 125"/>
          <p:cNvCxnSpPr/>
          <p:nvPr/>
        </p:nvCxnSpPr>
        <p:spPr>
          <a:xfrm flipH="1" flipV="1">
            <a:off x="4191073" y="6316505"/>
            <a:ext cx="1965921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Прямоугольник 172"/>
          <p:cNvSpPr/>
          <p:nvPr/>
        </p:nvSpPr>
        <p:spPr>
          <a:xfrm>
            <a:off x="1" y="4630745"/>
            <a:ext cx="4191072" cy="95410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/>
              <a:t>Направление на консультацию ко врачу детскому эндокринологу по месту жительства или  в территориальный КДЦ или консультативное отделение НИКИ детства МЗ МО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8884676" y="1124275"/>
            <a:ext cx="63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и/или</a:t>
            </a:r>
          </a:p>
        </p:txBody>
      </p:sp>
      <p:cxnSp>
        <p:nvCxnSpPr>
          <p:cNvPr id="154" name="Прямая соединительная линия 153"/>
          <p:cNvCxnSpPr>
            <a:stCxn id="9" idx="2"/>
          </p:cNvCxnSpPr>
          <p:nvPr/>
        </p:nvCxnSpPr>
        <p:spPr>
          <a:xfrm>
            <a:off x="6331865" y="1056322"/>
            <a:ext cx="0" cy="408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>
            <a:off x="5001890" y="1493985"/>
            <a:ext cx="0" cy="4068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8089501" y="1453169"/>
            <a:ext cx="0" cy="4068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1782529" y="5584852"/>
            <a:ext cx="18364" cy="338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513516" y="6023032"/>
            <a:ext cx="12105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Без явлений ДКА</a:t>
            </a:r>
          </a:p>
        </p:txBody>
      </p:sp>
      <p:cxnSp>
        <p:nvCxnSpPr>
          <p:cNvPr id="44" name="Прямая со стрелкой 43"/>
          <p:cNvCxnSpPr>
            <a:stCxn id="30" idx="3"/>
          </p:cNvCxnSpPr>
          <p:nvPr/>
        </p:nvCxnSpPr>
        <p:spPr>
          <a:xfrm flipV="1">
            <a:off x="7846659" y="6317710"/>
            <a:ext cx="163248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7890506" y="6023032"/>
            <a:ext cx="178751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С явлениями ДКА</a:t>
            </a:r>
          </a:p>
        </p:txBody>
      </p:sp>
    </p:spTree>
    <p:extLst>
      <p:ext uri="{BB962C8B-B14F-4D97-AF65-F5344CB8AC3E}">
        <p14:creationId xmlns:p14="http://schemas.microsoft.com/office/powerpoint/2010/main" val="24052552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235</Words>
  <Application>Microsoft Office PowerPoint</Application>
  <PresentationFormat>Широкоэкранный</PresentationFormat>
  <Paragraphs>41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Анна</cp:lastModifiedBy>
  <cp:revision>100</cp:revision>
  <dcterms:created xsi:type="dcterms:W3CDTF">2019-03-11T12:46:36Z</dcterms:created>
  <dcterms:modified xsi:type="dcterms:W3CDTF">2022-08-08T13:54:32Z</dcterms:modified>
</cp:coreProperties>
</file>