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80"/>
    <a:srgbClr val="000066"/>
    <a:srgbClr val="990000"/>
    <a:srgbClr val="F2F2F2"/>
    <a:srgbClr val="E8EEF8"/>
    <a:srgbClr val="CCCC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6967-5E1F-485D-92C2-AAA9A763FD1D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A74A5-CEB5-4EF6-BE03-06F31E9F6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14F9B-99CA-4E00-A3B7-1817ED36D50F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2128-2F39-4441-BE6E-732F63A70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60843-77A4-49D1-A12A-C2C05A8DCCF6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99E6B-4945-4D3E-9F1E-E4661C65B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59572-DFFB-4D43-8F27-636D4AF9010A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62E44-ED01-44A5-8D5B-DE9700FAC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60260-A14F-4E36-B517-285E2A980E81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4FB4-E164-4FE3-B17C-AF39FE325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9A1E4-DCB1-42B7-A1BD-85B89385C9C5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D2B2-6E65-42C6-9F24-B2B719288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107F0-C12E-4BBE-8554-B05476046E22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765C8-DEF5-456B-BB44-C79632157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75E1-40D1-4950-A655-E7AA2CF53A1F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B71F4-F36B-4762-A6AD-ABB93E61C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E82D5-1057-48ED-B399-AF5792052DF1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1FAFF-69C1-4EFA-8312-0E80B85A2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4ECF6-9E87-490B-B405-E2CB297A70F6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F5555-DF7B-43BF-969E-69E0A9FE5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E5DD3-F8C9-40D2-9213-C9F1FE0B9DB8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C332B-9BFB-4AF9-A826-08F23BF40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19EF1A-6479-4411-B50C-8FCC93C1226B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2BA66F-603E-4AD2-847E-5C97A4ABB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ikid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596900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Алгоритм действий врача-педиатра Московской области при выявлении детей с </a:t>
            </a:r>
            <a:r>
              <a:rPr lang="en-US" altLang="ru-RU" b="1">
                <a:solidFill>
                  <a:schemeClr val="bg1"/>
                </a:solidFill>
                <a:latin typeface="Calibri" pitchFamily="34" charset="0"/>
              </a:rPr>
              <a:t>COVID-19</a:t>
            </a: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>
              <a:defRPr/>
            </a:pPr>
            <a:r>
              <a:rPr lang="ru-RU" altLang="ru-RU" b="1">
                <a:solidFill>
                  <a:schemeClr val="bg1"/>
                </a:solidFill>
                <a:latin typeface="Calibri" pitchFamily="34" charset="0"/>
              </a:rPr>
              <a:t>на этапе первичной медико-санитарной помощи</a:t>
            </a:r>
          </a:p>
        </p:txBody>
      </p:sp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2432050" y="749300"/>
            <a:ext cx="7300913" cy="306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altLang="ru-RU" sz="1400" b="1">
                <a:solidFill>
                  <a:srgbClr val="002060"/>
                </a:solidFill>
                <a:latin typeface="Calibri" pitchFamily="34" charset="0"/>
              </a:rPr>
              <a:t>У ребенка выявлен</a:t>
            </a:r>
            <a:r>
              <a:rPr lang="ru-RU" altLang="ru-RU" sz="1400" b="1">
                <a:solidFill>
                  <a:srgbClr val="002060"/>
                </a:solidFill>
              </a:rPr>
              <a:t> / </a:t>
            </a:r>
            <a:r>
              <a:rPr lang="ru-RU" altLang="ru-RU" sz="1400" b="1">
                <a:solidFill>
                  <a:srgbClr val="002060"/>
                </a:solidFill>
                <a:latin typeface="Calibri" pitchFamily="34" charset="0"/>
              </a:rPr>
              <a:t>заподозрен </a:t>
            </a:r>
            <a:r>
              <a:rPr lang="en-US" altLang="ru-RU" sz="1400" b="1">
                <a:solidFill>
                  <a:srgbClr val="002060"/>
                </a:solidFill>
              </a:rPr>
              <a:t>COVID-19</a:t>
            </a:r>
            <a:endParaRPr lang="ru-RU" altLang="ru-RU" sz="1300" i="1">
              <a:solidFill>
                <a:srgbClr val="002060"/>
              </a:solidFill>
            </a:endParaRPr>
          </a:p>
        </p:txBody>
      </p:sp>
      <p:sp>
        <p:nvSpPr>
          <p:cNvPr id="13315" name="Rectangle 29"/>
          <p:cNvSpPr>
            <a:spLocks noChangeArrowheads="1"/>
          </p:cNvSpPr>
          <p:nvPr/>
        </p:nvSpPr>
        <p:spPr bwMode="auto">
          <a:xfrm>
            <a:off x="225425" y="1700213"/>
            <a:ext cx="3186113" cy="728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Лёгкое или бессимптомное течение</a:t>
            </a:r>
          </a:p>
        </p:txBody>
      </p:sp>
      <p:sp>
        <p:nvSpPr>
          <p:cNvPr id="13316" name="Rectangle 30"/>
          <p:cNvSpPr>
            <a:spLocks noChangeArrowheads="1"/>
          </p:cNvSpPr>
          <p:nvPr/>
        </p:nvSpPr>
        <p:spPr bwMode="auto">
          <a:xfrm>
            <a:off x="236538" y="3067050"/>
            <a:ext cx="3165475" cy="766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Лечение в амбулаторных условиях </a:t>
            </a:r>
          </a:p>
          <a:p>
            <a:pPr algn="ctr"/>
            <a:r>
              <a:rPr lang="ru-RU" sz="1400"/>
              <a:t>под контролем участкового педиатра</a:t>
            </a:r>
          </a:p>
        </p:txBody>
      </p:sp>
      <p:sp>
        <p:nvSpPr>
          <p:cNvPr id="13317" name="Rectangle 31"/>
          <p:cNvSpPr>
            <a:spLocks noChangeArrowheads="1"/>
          </p:cNvSpPr>
          <p:nvPr/>
        </p:nvSpPr>
        <p:spPr bwMode="auto">
          <a:xfrm>
            <a:off x="3578225" y="1700213"/>
            <a:ext cx="2693988" cy="708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Среднетяжёлое течение </a:t>
            </a:r>
          </a:p>
          <a:p>
            <a:pPr algn="ctr"/>
            <a:r>
              <a:rPr lang="ru-RU" sz="1400"/>
              <a:t>(состояние стабильное)</a:t>
            </a:r>
          </a:p>
        </p:txBody>
      </p:sp>
      <p:sp>
        <p:nvSpPr>
          <p:cNvPr id="13318" name="Rectangle 32"/>
          <p:cNvSpPr>
            <a:spLocks noChangeArrowheads="1"/>
          </p:cNvSpPr>
          <p:nvPr/>
        </p:nvSpPr>
        <p:spPr bwMode="auto">
          <a:xfrm>
            <a:off x="6410325" y="1681163"/>
            <a:ext cx="2595563" cy="766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Среднетяжёлое течение</a:t>
            </a:r>
          </a:p>
          <a:p>
            <a:pPr algn="ctr"/>
            <a:r>
              <a:rPr lang="ru-RU" sz="1400"/>
              <a:t>(состояние с отрицательной </a:t>
            </a:r>
          </a:p>
          <a:p>
            <a:pPr algn="ctr"/>
            <a:r>
              <a:rPr lang="ru-RU" sz="1400"/>
              <a:t>динамикой)</a:t>
            </a:r>
          </a:p>
        </p:txBody>
      </p:sp>
      <p:sp>
        <p:nvSpPr>
          <p:cNvPr id="13319" name="Rectangle 33"/>
          <p:cNvSpPr>
            <a:spLocks noChangeArrowheads="1"/>
          </p:cNvSpPr>
          <p:nvPr/>
        </p:nvSpPr>
        <p:spPr bwMode="auto">
          <a:xfrm>
            <a:off x="4208463" y="3057525"/>
            <a:ext cx="4778375" cy="796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Госпитализация в инфекционные отделения </a:t>
            </a:r>
          </a:p>
          <a:p>
            <a:pPr algn="ctr"/>
            <a:r>
              <a:rPr lang="ru-RU" sz="1400"/>
              <a:t>стационаров, работающих на </a:t>
            </a:r>
            <a:r>
              <a:rPr lang="en-US" sz="1400"/>
              <a:t>COVID-19</a:t>
            </a:r>
            <a:endParaRPr lang="ru-RU" sz="1400"/>
          </a:p>
        </p:txBody>
      </p:sp>
      <p:sp>
        <p:nvSpPr>
          <p:cNvPr id="13320" name="Rectangle 34"/>
          <p:cNvSpPr>
            <a:spLocks noChangeArrowheads="1"/>
          </p:cNvSpPr>
          <p:nvPr/>
        </p:nvSpPr>
        <p:spPr bwMode="auto">
          <a:xfrm>
            <a:off x="9212263" y="1700213"/>
            <a:ext cx="2813050" cy="747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Тяжёлое течение</a:t>
            </a:r>
          </a:p>
        </p:txBody>
      </p:sp>
      <p:sp>
        <p:nvSpPr>
          <p:cNvPr id="13321" name="Rectangle 35"/>
          <p:cNvSpPr>
            <a:spLocks noChangeArrowheads="1"/>
          </p:cNvSpPr>
          <p:nvPr/>
        </p:nvSpPr>
        <p:spPr bwMode="auto">
          <a:xfrm>
            <a:off x="9153525" y="3057525"/>
            <a:ext cx="2881313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Госпитализация в инфекционные</a:t>
            </a:r>
          </a:p>
          <a:p>
            <a:pPr algn="ctr"/>
            <a:r>
              <a:rPr lang="ru-RU" sz="1400"/>
              <a:t>отделения стационаров,</a:t>
            </a:r>
          </a:p>
          <a:p>
            <a:pPr algn="ctr"/>
            <a:r>
              <a:rPr lang="ru-RU" sz="1400"/>
              <a:t>работающих на </a:t>
            </a:r>
            <a:r>
              <a:rPr lang="en-US" sz="1400"/>
              <a:t>COVID-19</a:t>
            </a:r>
            <a:r>
              <a:rPr lang="ru-RU" sz="1400"/>
              <a:t>,</a:t>
            </a:r>
          </a:p>
          <a:p>
            <a:pPr algn="ctr"/>
            <a:r>
              <a:rPr lang="ru-RU" sz="1400"/>
              <a:t>при развитии жизнеугрожающих</a:t>
            </a:r>
          </a:p>
          <a:p>
            <a:pPr algn="ctr"/>
            <a:r>
              <a:rPr lang="ru-RU" sz="1400"/>
              <a:t>состояний (ДН-3 ст., СПОН,</a:t>
            </a:r>
          </a:p>
          <a:p>
            <a:pPr algn="ctr"/>
            <a:r>
              <a:rPr lang="ru-RU" sz="1400"/>
              <a:t>септический шок, цитокиновый </a:t>
            </a:r>
          </a:p>
          <a:p>
            <a:pPr algn="ctr"/>
            <a:r>
              <a:rPr lang="ru-RU" sz="1400"/>
              <a:t>шторм и пр.) – госпитализация</a:t>
            </a:r>
          </a:p>
          <a:p>
            <a:pPr algn="ctr"/>
            <a:r>
              <a:rPr lang="ru-RU" sz="1400"/>
              <a:t>в ОРИТ</a:t>
            </a:r>
          </a:p>
        </p:txBody>
      </p:sp>
      <p:sp>
        <p:nvSpPr>
          <p:cNvPr id="13322" name="AutoShape 36"/>
          <p:cNvSpPr>
            <a:spLocks noChangeArrowheads="1"/>
          </p:cNvSpPr>
          <p:nvPr/>
        </p:nvSpPr>
        <p:spPr bwMode="auto">
          <a:xfrm>
            <a:off x="2811463" y="1150938"/>
            <a:ext cx="384175" cy="431800"/>
          </a:xfrm>
          <a:prstGeom prst="downArrow">
            <a:avLst>
              <a:gd name="adj1" fmla="val 50000"/>
              <a:gd name="adj2" fmla="val 280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AutoShape 37"/>
          <p:cNvSpPr>
            <a:spLocks noChangeArrowheads="1"/>
          </p:cNvSpPr>
          <p:nvPr/>
        </p:nvSpPr>
        <p:spPr bwMode="auto">
          <a:xfrm>
            <a:off x="4689475" y="1150938"/>
            <a:ext cx="384175" cy="431800"/>
          </a:xfrm>
          <a:prstGeom prst="downArrow">
            <a:avLst>
              <a:gd name="adj1" fmla="val 50000"/>
              <a:gd name="adj2" fmla="val 280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AutoShape 38"/>
          <p:cNvSpPr>
            <a:spLocks noChangeArrowheads="1"/>
          </p:cNvSpPr>
          <p:nvPr/>
        </p:nvSpPr>
        <p:spPr bwMode="auto">
          <a:xfrm>
            <a:off x="7510463" y="1160463"/>
            <a:ext cx="384175" cy="431800"/>
          </a:xfrm>
          <a:prstGeom prst="downArrow">
            <a:avLst>
              <a:gd name="adj1" fmla="val 50000"/>
              <a:gd name="adj2" fmla="val 280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AutoShape 39"/>
          <p:cNvSpPr>
            <a:spLocks noChangeArrowheads="1"/>
          </p:cNvSpPr>
          <p:nvPr/>
        </p:nvSpPr>
        <p:spPr bwMode="auto">
          <a:xfrm>
            <a:off x="9280525" y="1169988"/>
            <a:ext cx="384175" cy="431800"/>
          </a:xfrm>
          <a:prstGeom prst="downArrow">
            <a:avLst>
              <a:gd name="adj1" fmla="val 50000"/>
              <a:gd name="adj2" fmla="val 280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AutoShape 40"/>
          <p:cNvSpPr>
            <a:spLocks noChangeArrowheads="1"/>
          </p:cNvSpPr>
          <p:nvPr/>
        </p:nvSpPr>
        <p:spPr bwMode="auto">
          <a:xfrm>
            <a:off x="10372725" y="2506663"/>
            <a:ext cx="384175" cy="431800"/>
          </a:xfrm>
          <a:prstGeom prst="downArrow">
            <a:avLst>
              <a:gd name="adj1" fmla="val 50000"/>
              <a:gd name="adj2" fmla="val 280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AutoShape 41"/>
          <p:cNvSpPr>
            <a:spLocks noChangeArrowheads="1"/>
          </p:cNvSpPr>
          <p:nvPr/>
        </p:nvSpPr>
        <p:spPr bwMode="auto">
          <a:xfrm>
            <a:off x="10372725" y="2506663"/>
            <a:ext cx="384175" cy="431800"/>
          </a:xfrm>
          <a:prstGeom prst="downArrow">
            <a:avLst>
              <a:gd name="adj1" fmla="val 50000"/>
              <a:gd name="adj2" fmla="val 280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AutoShape 42"/>
          <p:cNvSpPr>
            <a:spLocks noChangeArrowheads="1"/>
          </p:cNvSpPr>
          <p:nvPr/>
        </p:nvSpPr>
        <p:spPr bwMode="auto">
          <a:xfrm>
            <a:off x="7499350" y="2516188"/>
            <a:ext cx="384175" cy="431800"/>
          </a:xfrm>
          <a:prstGeom prst="downArrow">
            <a:avLst>
              <a:gd name="adj1" fmla="val 50000"/>
              <a:gd name="adj2" fmla="val 280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AutoShape 43"/>
          <p:cNvSpPr>
            <a:spLocks noChangeArrowheads="1"/>
          </p:cNvSpPr>
          <p:nvPr/>
        </p:nvSpPr>
        <p:spPr bwMode="auto">
          <a:xfrm>
            <a:off x="1681163" y="2516188"/>
            <a:ext cx="384175" cy="431800"/>
          </a:xfrm>
          <a:prstGeom prst="downArrow">
            <a:avLst>
              <a:gd name="adj1" fmla="val 50000"/>
              <a:gd name="adj2" fmla="val 280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0" name="AutoShape 44"/>
          <p:cNvSpPr>
            <a:spLocks noChangeArrowheads="1"/>
          </p:cNvSpPr>
          <p:nvPr/>
        </p:nvSpPr>
        <p:spPr bwMode="auto">
          <a:xfrm rot="2700000">
            <a:off x="3657600" y="2544763"/>
            <a:ext cx="384175" cy="431800"/>
          </a:xfrm>
          <a:prstGeom prst="downArrow">
            <a:avLst>
              <a:gd name="adj1" fmla="val 50000"/>
              <a:gd name="adj2" fmla="val 280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Oval 45"/>
          <p:cNvSpPr>
            <a:spLocks noChangeArrowheads="1"/>
          </p:cNvSpPr>
          <p:nvPr/>
        </p:nvSpPr>
        <p:spPr bwMode="auto">
          <a:xfrm>
            <a:off x="187325" y="4022725"/>
            <a:ext cx="7943850" cy="1552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При отсутствии эффекта от проводимого лечения и ухудшении состояния </a:t>
            </a:r>
          </a:p>
          <a:p>
            <a:pPr algn="ctr"/>
            <a:r>
              <a:rPr lang="ru-RU" sz="1400"/>
              <a:t>показана телемедицинская консультация с главным внештатным специалистом </a:t>
            </a:r>
          </a:p>
          <a:p>
            <a:pPr algn="ctr"/>
            <a:r>
              <a:rPr lang="ru-RU" sz="1400"/>
              <a:t>по инфекционным  болезням у детей Минздрава Московской области и/или </a:t>
            </a:r>
          </a:p>
          <a:p>
            <a:pPr algn="ctr"/>
            <a:r>
              <a:rPr lang="ru-RU" sz="1400"/>
              <a:t>зав. отделом детских инфекционных заболеваний </a:t>
            </a:r>
          </a:p>
          <a:p>
            <a:pPr algn="ctr"/>
            <a:r>
              <a:rPr lang="ru-RU" sz="1400"/>
              <a:t>ГБУЗ МО «НИКИ детства Минздрава Московской области»</a:t>
            </a:r>
          </a:p>
        </p:txBody>
      </p:sp>
      <p:sp>
        <p:nvSpPr>
          <p:cNvPr id="13332" name="AutoShape 46"/>
          <p:cNvSpPr>
            <a:spLocks noChangeArrowheads="1"/>
          </p:cNvSpPr>
          <p:nvPr/>
        </p:nvSpPr>
        <p:spPr bwMode="auto">
          <a:xfrm>
            <a:off x="8297863" y="4602163"/>
            <a:ext cx="688975" cy="373062"/>
          </a:xfrm>
          <a:prstGeom prst="leftArrow">
            <a:avLst>
              <a:gd name="adj1" fmla="val 50000"/>
              <a:gd name="adj2" fmla="val 461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3" name="Rectangle 47"/>
          <p:cNvSpPr>
            <a:spLocks noChangeArrowheads="1"/>
          </p:cNvSpPr>
          <p:nvPr/>
        </p:nvSpPr>
        <p:spPr bwMode="auto">
          <a:xfrm>
            <a:off x="0" y="5762625"/>
            <a:ext cx="12192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ГБУЗ МО “Научно-исследовательский клинический институт детства</a:t>
            </a:r>
            <a:r>
              <a:rPr lang="en-US" sz="1400"/>
              <a:t> </a:t>
            </a:r>
            <a:r>
              <a:rPr lang="ru-RU" sz="1400"/>
              <a:t>МЗ МО”:  </a:t>
            </a:r>
            <a:r>
              <a:rPr lang="en-US" sz="1400">
                <a:hlinkClick r:id="rId2"/>
              </a:rPr>
              <a:t>https://nikid.ru/</a:t>
            </a:r>
            <a:r>
              <a:rPr lang="ru-RU" sz="1400"/>
              <a:t> , тел.: +7(498)699-53-10</a:t>
            </a:r>
          </a:p>
          <a:p>
            <a:r>
              <a:rPr lang="ru-RU" sz="1400"/>
              <a:t>Главный внештатный специалист по инфекционным болезням у детей МЗ МО, д.м.н. Е.Р. Мескина</a:t>
            </a:r>
          </a:p>
          <a:p>
            <a:r>
              <a:rPr lang="ru-RU" sz="1400"/>
              <a:t>Зав. отделом детских инфекционных заболеваний НИКИ детства, д.м.н. С.Г. Горбунов</a:t>
            </a:r>
          </a:p>
          <a:p>
            <a:r>
              <a:rPr lang="ru-RU" sz="1400"/>
              <a:t>Методические рекомендации МЗ РФ «Особенности клинических проявлений и лечения заболевания, вызванного новой коронавирусной инфекцией (</a:t>
            </a:r>
            <a:r>
              <a:rPr lang="en-US" sz="1400"/>
              <a:t>COVID-19) </a:t>
            </a:r>
            <a:r>
              <a:rPr lang="ru-RU" sz="1400"/>
              <a:t>у детей. Версия 2 (03.07.2020 г.) – 73 с.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227</Words>
  <Application>Microsoft Office PowerPoint</Application>
  <PresentationFormat>Широкоэкранный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Анна</cp:lastModifiedBy>
  <cp:revision>59</cp:revision>
  <dcterms:created xsi:type="dcterms:W3CDTF">2019-03-11T12:46:36Z</dcterms:created>
  <dcterms:modified xsi:type="dcterms:W3CDTF">2022-06-28T05:55:25Z</dcterms:modified>
</cp:coreProperties>
</file>