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00"/>
    <a:srgbClr val="008080"/>
    <a:srgbClr val="000066"/>
    <a:srgbClr val="990000"/>
    <a:srgbClr val="F2F2F2"/>
    <a:srgbClr val="E8EEF8"/>
    <a:srgbClr val="CCCC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97" d="100"/>
          <a:sy n="97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686BF-18DF-49DC-975C-E4AD43E446F6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022D-0F87-45E7-940C-E454E935F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43966-7C17-4607-BA40-9B95C53C15E8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432A-F0BF-4797-B5E3-69758EDF5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19F4-BFD2-45A2-95B4-6D5ECC4C3609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A824-4E36-4EA5-AE57-B16C39D6A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756E6-C5DD-4005-BDCC-BA7D0AFCAB9D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327E-095F-4AF2-9C73-522136BC2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F8A22-D6BF-4933-A2D1-7B596B3EFAE4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6EAD-1843-46EC-B250-657E45297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0AF9-BEDE-4F29-A55A-3AF2A5F3AAFF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E086-6DB4-409D-93F0-AEDD60871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7D40-3AB6-46AD-9E4A-6E7BB840FE9F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4904-5727-480F-952A-5B3DAC01B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190D-F6CD-4D16-897D-EC96E735E3CE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359C-D27C-41E5-8245-8CF79DCFE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BF85-6B77-4AFF-B9F1-569528A5D0AF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8894-B176-4452-88D1-C4384982F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8C3B-F35F-4569-9735-80258479F146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1C844-6C82-46FD-B148-6C99B3F4B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C8679-35E8-4759-8865-00A3CD423C49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F6E7-060D-475B-BF79-5E9346B37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656CBD-707C-4B81-A570-3ED71BD51E94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654769-D673-49E4-AC6E-20792809F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5969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Алгоритм действий врача-педиатра Московской области при выявлении детей с </a:t>
            </a:r>
            <a:r>
              <a:rPr lang="ru-RU" altLang="ru-RU" b="1">
                <a:solidFill>
                  <a:schemeClr val="bg1"/>
                </a:solidFill>
              </a:rPr>
              <a:t>длительным кашлем</a:t>
            </a: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на этапе первичной медико-санитарной помощи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120650" y="749300"/>
            <a:ext cx="11952288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У ребенка</a:t>
            </a:r>
            <a:r>
              <a:rPr lang="ru-RU" altLang="ru-RU" sz="1400" b="1">
                <a:solidFill>
                  <a:srgbClr val="002060"/>
                </a:solidFill>
              </a:rPr>
              <a:t> кашель более 2-х недель</a:t>
            </a:r>
            <a:endParaRPr lang="ru-RU" altLang="ru-RU" sz="1300" i="1">
              <a:solidFill>
                <a:srgbClr val="002060"/>
              </a:solidFill>
            </a:endParaRPr>
          </a:p>
        </p:txBody>
      </p:sp>
      <p:sp>
        <p:nvSpPr>
          <p:cNvPr id="13315" name="Oval 45"/>
          <p:cNvSpPr>
            <a:spLocks noChangeArrowheads="1"/>
          </p:cNvSpPr>
          <p:nvPr/>
        </p:nvSpPr>
        <p:spPr bwMode="auto">
          <a:xfrm>
            <a:off x="2095500" y="3867150"/>
            <a:ext cx="7943850" cy="1738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отсутствии эффекта от проводимого лечения и ухудшении состояния </a:t>
            </a:r>
          </a:p>
          <a:p>
            <a:pPr algn="ctr"/>
            <a:r>
              <a:rPr lang="ru-RU" sz="1400"/>
              <a:t>показана телемедицинская консультация с главным внештатным специалистом </a:t>
            </a:r>
          </a:p>
          <a:p>
            <a:pPr algn="ctr"/>
            <a:r>
              <a:rPr lang="ru-RU" sz="1400"/>
              <a:t>по инфекционным болезням у детей и пульмонологом Минздрава Московской области и/или </a:t>
            </a:r>
          </a:p>
          <a:p>
            <a:pPr algn="ctr"/>
            <a:r>
              <a:rPr lang="ru-RU" sz="1400"/>
              <a:t>зав. отделом детских инфекционных заболеваний </a:t>
            </a:r>
          </a:p>
          <a:p>
            <a:pPr algn="ctr"/>
            <a:r>
              <a:rPr lang="ru-RU" sz="1400"/>
              <a:t>ГБУЗ МО «НИКИ детства Минздрава Московской области»</a:t>
            </a:r>
          </a:p>
        </p:txBody>
      </p:sp>
      <p:sp>
        <p:nvSpPr>
          <p:cNvPr id="13316" name="Rectangle 47"/>
          <p:cNvSpPr>
            <a:spLocks noChangeArrowheads="1"/>
          </p:cNvSpPr>
          <p:nvPr/>
        </p:nvSpPr>
        <p:spPr bwMode="auto">
          <a:xfrm>
            <a:off x="0" y="5762625"/>
            <a:ext cx="12192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ГБУЗ МО “Научно-исследовательский клинический институт детства</a:t>
            </a:r>
            <a:r>
              <a:rPr lang="en-US" sz="1400"/>
              <a:t> </a:t>
            </a:r>
            <a:r>
              <a:rPr lang="ru-RU" sz="1400"/>
              <a:t>МЗ МО”:  </a:t>
            </a:r>
            <a:r>
              <a:rPr lang="en-US" sz="1400">
                <a:hlinkClick r:id="rId2"/>
              </a:rPr>
              <a:t>https://nikid.ru/</a:t>
            </a:r>
            <a:r>
              <a:rPr lang="ru-RU" sz="1400"/>
              <a:t>, тел.: +7(498)699-53-10</a:t>
            </a:r>
          </a:p>
          <a:p>
            <a:r>
              <a:rPr lang="ru-RU" sz="1400"/>
              <a:t>Главный внештатный специалист по инфекционным болезням у детей МЗ МО, д.м.н. Е.Р. Мескина</a:t>
            </a:r>
          </a:p>
          <a:p>
            <a:r>
              <a:rPr lang="ru-RU" sz="1400"/>
              <a:t>Главный внештатный детский пульмонолог МЗ МО, д.м.н., профессор А.Б. Малахов</a:t>
            </a:r>
          </a:p>
          <a:p>
            <a:r>
              <a:rPr lang="ru-RU" sz="1400"/>
              <a:t>Зав. отделом детских инфекционных заболеваний НИКИ детства, д.м.н. С.Г. Горбунов</a:t>
            </a:r>
          </a:p>
        </p:txBody>
      </p:sp>
      <p:sp>
        <p:nvSpPr>
          <p:cNvPr id="13317" name="Rectangle 24"/>
          <p:cNvSpPr>
            <a:spLocks noChangeArrowheads="1"/>
          </p:cNvSpPr>
          <p:nvPr/>
        </p:nvSpPr>
        <p:spPr bwMode="auto">
          <a:xfrm>
            <a:off x="158750" y="1404938"/>
            <a:ext cx="1600200" cy="1495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Анализ крови </a:t>
            </a:r>
          </a:p>
          <a:p>
            <a:pPr algn="ctr"/>
            <a:r>
              <a:rPr lang="ru-RU" sz="1400"/>
              <a:t>на маркёры</a:t>
            </a:r>
          </a:p>
          <a:p>
            <a:pPr algn="ctr"/>
            <a:r>
              <a:rPr lang="en-US" sz="1400"/>
              <a:t>B. pertussis,</a:t>
            </a:r>
          </a:p>
          <a:p>
            <a:pPr algn="ctr"/>
            <a:r>
              <a:rPr lang="en-US" sz="1400"/>
              <a:t>M. pneumoniae,</a:t>
            </a:r>
          </a:p>
          <a:p>
            <a:pPr algn="ctr"/>
            <a:r>
              <a:rPr lang="en-US" sz="1400"/>
              <a:t>Ch. pneumoniae,</a:t>
            </a:r>
          </a:p>
          <a:p>
            <a:pPr algn="ctr"/>
            <a:r>
              <a:rPr lang="ru-RU" sz="1400"/>
              <a:t>пневмоцисты</a:t>
            </a:r>
          </a:p>
        </p:txBody>
      </p:sp>
      <p:sp>
        <p:nvSpPr>
          <p:cNvPr id="13318" name="AutoShape 27"/>
          <p:cNvSpPr>
            <a:spLocks noChangeArrowheads="1"/>
          </p:cNvSpPr>
          <p:nvPr/>
        </p:nvSpPr>
        <p:spPr bwMode="auto">
          <a:xfrm>
            <a:off x="954088" y="110807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28"/>
          <p:cNvSpPr>
            <a:spLocks noChangeArrowheads="1"/>
          </p:cNvSpPr>
          <p:nvPr/>
        </p:nvSpPr>
        <p:spPr bwMode="auto">
          <a:xfrm>
            <a:off x="11071225" y="1108075"/>
            <a:ext cx="244475" cy="1857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27"/>
          <p:cNvSpPr>
            <a:spLocks noChangeArrowheads="1"/>
          </p:cNvSpPr>
          <p:nvPr/>
        </p:nvSpPr>
        <p:spPr bwMode="auto">
          <a:xfrm>
            <a:off x="903288" y="298767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141288" y="3271838"/>
            <a:ext cx="1582737" cy="569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инфекциониста</a:t>
            </a:r>
          </a:p>
        </p:txBody>
      </p:sp>
      <p:sp>
        <p:nvSpPr>
          <p:cNvPr id="13322" name="AutoShape 28"/>
          <p:cNvSpPr>
            <a:spLocks noChangeArrowheads="1"/>
          </p:cNvSpPr>
          <p:nvPr/>
        </p:nvSpPr>
        <p:spPr bwMode="auto">
          <a:xfrm>
            <a:off x="11071225" y="2622550"/>
            <a:ext cx="244475" cy="1857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Rectangle 23"/>
          <p:cNvSpPr>
            <a:spLocks noChangeArrowheads="1"/>
          </p:cNvSpPr>
          <p:nvPr/>
        </p:nvSpPr>
        <p:spPr bwMode="auto">
          <a:xfrm>
            <a:off x="10393363" y="2870200"/>
            <a:ext cx="159226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психиатра</a:t>
            </a:r>
          </a:p>
        </p:txBody>
      </p:sp>
      <p:sp>
        <p:nvSpPr>
          <p:cNvPr id="13324" name="AutoShape 27"/>
          <p:cNvSpPr>
            <a:spLocks noChangeArrowheads="1"/>
          </p:cNvSpPr>
          <p:nvPr/>
        </p:nvSpPr>
        <p:spPr bwMode="auto">
          <a:xfrm>
            <a:off x="2901950" y="110648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27"/>
          <p:cNvSpPr>
            <a:spLocks noChangeArrowheads="1"/>
          </p:cNvSpPr>
          <p:nvPr/>
        </p:nvSpPr>
        <p:spPr bwMode="auto">
          <a:xfrm>
            <a:off x="4945063" y="1109663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27"/>
          <p:cNvSpPr>
            <a:spLocks noChangeArrowheads="1"/>
          </p:cNvSpPr>
          <p:nvPr/>
        </p:nvSpPr>
        <p:spPr bwMode="auto">
          <a:xfrm>
            <a:off x="6969125" y="110013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utoShape 27"/>
          <p:cNvSpPr>
            <a:spLocks noChangeArrowheads="1"/>
          </p:cNvSpPr>
          <p:nvPr/>
        </p:nvSpPr>
        <p:spPr bwMode="auto">
          <a:xfrm>
            <a:off x="9004300" y="1079500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Rectangle 24"/>
          <p:cNvSpPr>
            <a:spLocks noChangeArrowheads="1"/>
          </p:cNvSpPr>
          <p:nvPr/>
        </p:nvSpPr>
        <p:spPr bwMode="auto">
          <a:xfrm>
            <a:off x="2184400" y="1404938"/>
            <a:ext cx="1600200" cy="1033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Реакция Манту,</a:t>
            </a:r>
          </a:p>
          <a:p>
            <a:pPr algn="ctr"/>
            <a:r>
              <a:rPr lang="ru-RU" sz="1400"/>
              <a:t>диакин-тест,</a:t>
            </a:r>
          </a:p>
          <a:p>
            <a:pPr algn="ctr"/>
            <a:r>
              <a:rPr lang="ru-RU" sz="1400"/>
              <a:t>рентгенография</a:t>
            </a:r>
          </a:p>
          <a:p>
            <a:pPr algn="ctr"/>
            <a:r>
              <a:rPr lang="ru-RU" sz="1400"/>
              <a:t>и КТ лёгких</a:t>
            </a:r>
          </a:p>
        </p:txBody>
      </p:sp>
      <p:sp>
        <p:nvSpPr>
          <p:cNvPr id="13329" name="Rectangle 24"/>
          <p:cNvSpPr>
            <a:spLocks noChangeArrowheads="1"/>
          </p:cNvSpPr>
          <p:nvPr/>
        </p:nvSpPr>
        <p:spPr bwMode="auto">
          <a:xfrm>
            <a:off x="4238625" y="1404938"/>
            <a:ext cx="1600200" cy="1023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ЭФГДС,</a:t>
            </a:r>
          </a:p>
          <a:p>
            <a:pPr algn="ctr"/>
            <a:r>
              <a:rPr lang="ru-RU" sz="1400"/>
              <a:t>водно-сифонная</a:t>
            </a:r>
          </a:p>
          <a:p>
            <a:pPr algn="ctr"/>
            <a:r>
              <a:rPr lang="ru-RU" sz="1400"/>
              <a:t>проба</a:t>
            </a:r>
          </a:p>
        </p:txBody>
      </p:sp>
      <p:sp>
        <p:nvSpPr>
          <p:cNvPr id="13330" name="Rectangle 24"/>
          <p:cNvSpPr>
            <a:spLocks noChangeArrowheads="1"/>
          </p:cNvSpPr>
          <p:nvPr/>
        </p:nvSpPr>
        <p:spPr bwMode="auto">
          <a:xfrm>
            <a:off x="6303963" y="1404938"/>
            <a:ext cx="1600200" cy="1169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Ларингоскопия,</a:t>
            </a:r>
          </a:p>
          <a:p>
            <a:pPr algn="ctr"/>
            <a:r>
              <a:rPr lang="ru-RU" sz="1400"/>
              <a:t>видеоэндоскопия</a:t>
            </a:r>
          </a:p>
          <a:p>
            <a:pPr algn="ctr"/>
            <a:r>
              <a:rPr lang="ru-RU" sz="1400"/>
              <a:t>полости носа,</a:t>
            </a:r>
          </a:p>
          <a:p>
            <a:pPr algn="ctr"/>
            <a:r>
              <a:rPr lang="ru-RU" sz="1400"/>
              <a:t>рентгенография</a:t>
            </a:r>
          </a:p>
          <a:p>
            <a:pPr algn="ctr"/>
            <a:r>
              <a:rPr lang="ru-RU" sz="1400"/>
              <a:t>пазух носа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8339138" y="1404938"/>
            <a:ext cx="1600200" cy="1169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Общий </a:t>
            </a:r>
            <a:r>
              <a:rPr lang="en-US" sz="1400"/>
              <a:t>IgE,</a:t>
            </a:r>
          </a:p>
          <a:p>
            <a:pPr algn="ctr"/>
            <a:r>
              <a:rPr lang="ru-RU" sz="1400"/>
              <a:t>аллергопанель</a:t>
            </a:r>
          </a:p>
          <a:p>
            <a:pPr algn="ctr"/>
            <a:r>
              <a:rPr lang="ru-RU" sz="1400"/>
              <a:t>на респираторные</a:t>
            </a:r>
          </a:p>
          <a:p>
            <a:pPr algn="ctr"/>
            <a:r>
              <a:rPr lang="ru-RU" sz="1400"/>
              <a:t>аллергены</a:t>
            </a:r>
          </a:p>
        </p:txBody>
      </p:sp>
      <p:sp>
        <p:nvSpPr>
          <p:cNvPr id="13332" name="Rectangle 24"/>
          <p:cNvSpPr>
            <a:spLocks noChangeArrowheads="1"/>
          </p:cNvSpPr>
          <p:nvPr/>
        </p:nvSpPr>
        <p:spPr bwMode="auto">
          <a:xfrm>
            <a:off x="10393363" y="1403350"/>
            <a:ext cx="1600200" cy="1169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Отсутствие </a:t>
            </a:r>
          </a:p>
          <a:p>
            <a:pPr algn="ctr"/>
            <a:r>
              <a:rPr lang="ru-RU" sz="1400"/>
              <a:t>перечисленных</a:t>
            </a:r>
          </a:p>
          <a:p>
            <a:pPr algn="ctr"/>
            <a:r>
              <a:rPr lang="ru-RU" sz="1400"/>
              <a:t>ранее причин</a:t>
            </a:r>
          </a:p>
          <a:p>
            <a:pPr algn="ctr"/>
            <a:r>
              <a:rPr lang="ru-RU" sz="1400"/>
              <a:t>кашля</a:t>
            </a:r>
          </a:p>
        </p:txBody>
      </p:sp>
      <p:sp>
        <p:nvSpPr>
          <p:cNvPr id="13333" name="AutoShape 27"/>
          <p:cNvSpPr>
            <a:spLocks noChangeArrowheads="1"/>
          </p:cNvSpPr>
          <p:nvPr/>
        </p:nvSpPr>
        <p:spPr bwMode="auto">
          <a:xfrm>
            <a:off x="2840038" y="250507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2176463" y="2770188"/>
            <a:ext cx="1582737" cy="84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фтизиатра,</a:t>
            </a:r>
          </a:p>
          <a:p>
            <a:pPr algn="ctr"/>
            <a:r>
              <a:rPr lang="ru-RU" sz="1400"/>
              <a:t>пульмонолога</a:t>
            </a:r>
          </a:p>
        </p:txBody>
      </p:sp>
      <p:sp>
        <p:nvSpPr>
          <p:cNvPr id="13335" name="AutoShape 27"/>
          <p:cNvSpPr>
            <a:spLocks noChangeArrowheads="1"/>
          </p:cNvSpPr>
          <p:nvPr/>
        </p:nvSpPr>
        <p:spPr bwMode="auto">
          <a:xfrm>
            <a:off x="4924425" y="2495550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Rectangle 23"/>
          <p:cNvSpPr>
            <a:spLocks noChangeArrowheads="1"/>
          </p:cNvSpPr>
          <p:nvPr/>
        </p:nvSpPr>
        <p:spPr bwMode="auto">
          <a:xfrm>
            <a:off x="4241800" y="2779713"/>
            <a:ext cx="1582738" cy="569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гастроэнтеролога</a:t>
            </a:r>
          </a:p>
        </p:txBody>
      </p:sp>
      <p:sp>
        <p:nvSpPr>
          <p:cNvPr id="13337" name="AutoShape 27"/>
          <p:cNvSpPr>
            <a:spLocks noChangeArrowheads="1"/>
          </p:cNvSpPr>
          <p:nvPr/>
        </p:nvSpPr>
        <p:spPr bwMode="auto">
          <a:xfrm>
            <a:off x="6969125" y="263207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Rectangle 23"/>
          <p:cNvSpPr>
            <a:spLocks noChangeArrowheads="1"/>
          </p:cNvSpPr>
          <p:nvPr/>
        </p:nvSpPr>
        <p:spPr bwMode="auto">
          <a:xfrm>
            <a:off x="6326188" y="2886075"/>
            <a:ext cx="1582737" cy="569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ЛОР-врача</a:t>
            </a:r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9004300" y="2641600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Rectangle 23"/>
          <p:cNvSpPr>
            <a:spLocks noChangeArrowheads="1"/>
          </p:cNvSpPr>
          <p:nvPr/>
        </p:nvSpPr>
        <p:spPr bwMode="auto">
          <a:xfrm>
            <a:off x="8331200" y="2914650"/>
            <a:ext cx="1582738" cy="569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аллерголога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158</Words>
  <Application>Microsoft Office PowerPoint</Application>
  <PresentationFormat>Произвольный</PresentationFormat>
  <Paragraphs>51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Calibri</vt:lpstr>
      <vt:lpstr>Times New Roman</vt:lpstr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68</cp:revision>
  <dcterms:created xsi:type="dcterms:W3CDTF">2019-03-11T12:46:36Z</dcterms:created>
  <dcterms:modified xsi:type="dcterms:W3CDTF">2022-07-27T13:21:34Z</dcterms:modified>
</cp:coreProperties>
</file>