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-61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BB56-3352-4A8B-8C85-4873F0C64BC5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9EBC-7636-49B6-8348-DC731E6FF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9DB5-E91B-493A-994C-14D146DEBEB9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7B8-0073-4396-9D8B-27151372A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377C-0E1B-41D5-BBC1-856F635CA851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A910-2636-407A-8FF7-FC6B13154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A266-EEFF-43AA-A7FA-4C079F92EEBD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9F32-AFD2-45C5-B9A6-6EEFB5339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1259E-4636-43BD-8DDE-817E59DB12E3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FA5AF-2A41-425C-A15E-166BF5E9E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AEE0-0589-49C3-BAAF-7B84ADE9A605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BB61-31DD-49DA-A0B0-626F12CB1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9C38-2B62-46FF-A96B-61A62377B45E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E5B9-DECF-49C0-900F-AB255F4AE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67084-06CD-47E6-8449-992860387F40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B30F-2827-496C-808A-BFFF11B20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7F3BB-AC66-4966-88E3-0EE1F3CD8D9B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633F-2D8C-4895-9DB2-A7C9D424C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6B896-1E4C-4339-8F37-4497F95C25DE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5E79-F0BC-4BFC-8CC3-33746454F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6598-278F-4C23-8651-8B7568A6D21E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FF31-9670-42BC-B879-9B08DB2BD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647FE-2746-4001-914D-EEB89C9326A2}" type="datetimeFigureOut">
              <a:rPr lang="ru-RU"/>
              <a:pPr>
                <a:defRPr/>
              </a:pPr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44E5A8-9BC6-4A83-BBA5-DD252F3B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 выявлении детей с </a:t>
            </a:r>
            <a:r>
              <a:rPr lang="ru-RU" altLang="ru-RU" b="1">
                <a:solidFill>
                  <a:schemeClr val="bg1"/>
                </a:solidFill>
              </a:rPr>
              <a:t>длительным 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</a:rPr>
              <a:t>субфебрилитетом 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на этапе первичной медико-санитарной помощи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120650" y="749300"/>
            <a:ext cx="11952288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У ребенка</a:t>
            </a:r>
            <a:r>
              <a:rPr lang="ru-RU" altLang="ru-RU" sz="1400" b="1">
                <a:solidFill>
                  <a:srgbClr val="002060"/>
                </a:solidFill>
              </a:rPr>
              <a:t> температура тела выше 37</a:t>
            </a:r>
            <a:r>
              <a:rPr lang="ru-RU" altLang="ru-RU" sz="1400" b="1" baseline="30000">
                <a:solidFill>
                  <a:srgbClr val="002060"/>
                </a:solidFill>
              </a:rPr>
              <a:t>о</a:t>
            </a:r>
            <a:r>
              <a:rPr lang="ru-RU" altLang="ru-RU" sz="1400" b="1">
                <a:solidFill>
                  <a:srgbClr val="002060"/>
                </a:solidFill>
              </a:rPr>
              <a:t>С более 2-х недель без явной причины</a:t>
            </a:r>
            <a:endParaRPr lang="ru-RU" altLang="ru-RU" sz="1300" i="1">
              <a:solidFill>
                <a:srgbClr val="002060"/>
              </a:solidFill>
            </a:endParaRPr>
          </a:p>
        </p:txBody>
      </p:sp>
      <p:sp>
        <p:nvSpPr>
          <p:cNvPr id="13315" name="Oval 45"/>
          <p:cNvSpPr>
            <a:spLocks noChangeArrowheads="1"/>
          </p:cNvSpPr>
          <p:nvPr/>
        </p:nvSpPr>
        <p:spPr bwMode="auto">
          <a:xfrm>
            <a:off x="2066925" y="4181475"/>
            <a:ext cx="7943850" cy="173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отсутствии эффекта от проводимого лечения и ухудшении состояния </a:t>
            </a:r>
          </a:p>
          <a:p>
            <a:pPr algn="ctr"/>
            <a:r>
              <a:rPr lang="ru-RU" sz="1400"/>
              <a:t>показана телемедицинская консультация с главным внештатным специалистом </a:t>
            </a:r>
          </a:p>
          <a:p>
            <a:pPr algn="ctr"/>
            <a:r>
              <a:rPr lang="ru-RU" sz="1400"/>
              <a:t>по инфекционным  болезням у детей Минздрава Московской области и/или </a:t>
            </a:r>
          </a:p>
          <a:p>
            <a:pPr algn="ctr"/>
            <a:r>
              <a:rPr lang="ru-RU" sz="1400"/>
              <a:t>зав. отделом детских инфекционных заболеваний </a:t>
            </a:r>
          </a:p>
          <a:p>
            <a:pPr algn="ctr"/>
            <a:r>
              <a:rPr lang="ru-RU" sz="1400"/>
              <a:t>ГБУЗ МО «НИКИ детства Минздрава Московской области»</a:t>
            </a:r>
          </a:p>
        </p:txBody>
      </p:sp>
      <p:sp>
        <p:nvSpPr>
          <p:cNvPr id="13316" name="Rectangle 47"/>
          <p:cNvSpPr>
            <a:spLocks noChangeArrowheads="1"/>
          </p:cNvSpPr>
          <p:nvPr/>
        </p:nvSpPr>
        <p:spPr bwMode="auto">
          <a:xfrm>
            <a:off x="0" y="5989638"/>
            <a:ext cx="12192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ГБУЗ МО “Научно-исследовательский клинический институт детства</a:t>
            </a:r>
            <a:r>
              <a:rPr lang="en-US" sz="1400"/>
              <a:t> </a:t>
            </a:r>
            <a:r>
              <a:rPr lang="ru-RU" sz="1400"/>
              <a:t>МЗ МО”:  </a:t>
            </a:r>
            <a:r>
              <a:rPr lang="en-US" sz="1400">
                <a:hlinkClick r:id="rId2"/>
              </a:rPr>
              <a:t>https://nikid.ru/</a:t>
            </a:r>
            <a:r>
              <a:rPr lang="ru-RU" sz="1400"/>
              <a:t>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  <a:p>
            <a:endParaRPr lang="ru-RU" sz="1400"/>
          </a:p>
        </p:txBody>
      </p:sp>
      <p:sp>
        <p:nvSpPr>
          <p:cNvPr id="13317" name="Rectangle 24"/>
          <p:cNvSpPr>
            <a:spLocks noChangeArrowheads="1"/>
          </p:cNvSpPr>
          <p:nvPr/>
        </p:nvSpPr>
        <p:spPr bwMode="auto">
          <a:xfrm>
            <a:off x="168275" y="1916113"/>
            <a:ext cx="16002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</a:t>
            </a:r>
          </a:p>
          <a:p>
            <a:pPr algn="ctr"/>
            <a:r>
              <a:rPr lang="ru-RU" sz="1400"/>
              <a:t>на маркёры</a:t>
            </a:r>
          </a:p>
          <a:p>
            <a:pPr algn="ctr"/>
            <a:r>
              <a:rPr lang="ru-RU" sz="1400"/>
              <a:t>ВПГ-1-2, ЭБВ,</a:t>
            </a:r>
          </a:p>
          <a:p>
            <a:pPr algn="ctr"/>
            <a:r>
              <a:rPr lang="ru-RU" sz="1400"/>
              <a:t>ЦМВ, ВГЧ-6,</a:t>
            </a:r>
          </a:p>
          <a:p>
            <a:pPr algn="ctr"/>
            <a:r>
              <a:rPr lang="ru-RU" sz="1400"/>
              <a:t>токсоплазмы,</a:t>
            </a:r>
          </a:p>
          <a:p>
            <a:pPr algn="ctr"/>
            <a:r>
              <a:rPr lang="ru-RU" sz="1400"/>
              <a:t>иерсиний,</a:t>
            </a:r>
          </a:p>
          <a:p>
            <a:pPr algn="ctr"/>
            <a:r>
              <a:rPr lang="ru-RU" sz="1400"/>
              <a:t>бруцеллы, ВИЧ,</a:t>
            </a:r>
          </a:p>
          <a:p>
            <a:pPr algn="ctr"/>
            <a:r>
              <a:rPr lang="en-US" sz="1400"/>
              <a:t>M. pneumoniae,</a:t>
            </a:r>
          </a:p>
          <a:p>
            <a:pPr algn="ctr"/>
            <a:r>
              <a:rPr lang="en-US" sz="1400"/>
              <a:t>Ch. pneumoniae</a:t>
            </a:r>
            <a:endParaRPr lang="ru-RU" sz="1400"/>
          </a:p>
        </p:txBody>
      </p:sp>
      <p:sp>
        <p:nvSpPr>
          <p:cNvPr id="13318" name="AutoShape 27"/>
          <p:cNvSpPr>
            <a:spLocks noChangeArrowheads="1"/>
          </p:cNvSpPr>
          <p:nvPr/>
        </p:nvSpPr>
        <p:spPr bwMode="auto">
          <a:xfrm>
            <a:off x="855663" y="164782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28"/>
          <p:cNvSpPr>
            <a:spLocks noChangeArrowheads="1"/>
          </p:cNvSpPr>
          <p:nvPr/>
        </p:nvSpPr>
        <p:spPr bwMode="auto">
          <a:xfrm>
            <a:off x="10963275" y="1668463"/>
            <a:ext cx="244475" cy="1857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27"/>
          <p:cNvSpPr>
            <a:spLocks noChangeArrowheads="1"/>
          </p:cNvSpPr>
          <p:nvPr/>
        </p:nvSpPr>
        <p:spPr bwMode="auto">
          <a:xfrm>
            <a:off x="852488" y="404812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169863" y="4314825"/>
            <a:ext cx="1582737" cy="569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инфекциониста</a:t>
            </a:r>
          </a:p>
        </p:txBody>
      </p:sp>
      <p:sp>
        <p:nvSpPr>
          <p:cNvPr id="13322" name="AutoShape 28"/>
          <p:cNvSpPr>
            <a:spLocks noChangeArrowheads="1"/>
          </p:cNvSpPr>
          <p:nvPr/>
        </p:nvSpPr>
        <p:spPr bwMode="auto">
          <a:xfrm>
            <a:off x="10983913" y="2859088"/>
            <a:ext cx="244475" cy="1857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Rectangle 23"/>
          <p:cNvSpPr>
            <a:spLocks noChangeArrowheads="1"/>
          </p:cNvSpPr>
          <p:nvPr/>
        </p:nvSpPr>
        <p:spPr bwMode="auto">
          <a:xfrm>
            <a:off x="10225088" y="3105150"/>
            <a:ext cx="17399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невролога</a:t>
            </a:r>
          </a:p>
        </p:txBody>
      </p:sp>
      <p:sp>
        <p:nvSpPr>
          <p:cNvPr id="13324" name="AutoShape 27"/>
          <p:cNvSpPr>
            <a:spLocks noChangeArrowheads="1"/>
          </p:cNvSpPr>
          <p:nvPr/>
        </p:nvSpPr>
        <p:spPr bwMode="auto">
          <a:xfrm>
            <a:off x="2852738" y="1687513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27"/>
          <p:cNvSpPr>
            <a:spLocks noChangeArrowheads="1"/>
          </p:cNvSpPr>
          <p:nvPr/>
        </p:nvSpPr>
        <p:spPr bwMode="auto">
          <a:xfrm>
            <a:off x="4914900" y="166052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27"/>
          <p:cNvSpPr>
            <a:spLocks noChangeArrowheads="1"/>
          </p:cNvSpPr>
          <p:nvPr/>
        </p:nvSpPr>
        <p:spPr bwMode="auto">
          <a:xfrm>
            <a:off x="6929438" y="169068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27"/>
          <p:cNvSpPr>
            <a:spLocks noChangeArrowheads="1"/>
          </p:cNvSpPr>
          <p:nvPr/>
        </p:nvSpPr>
        <p:spPr bwMode="auto">
          <a:xfrm>
            <a:off x="8955088" y="165893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Rectangle 24"/>
          <p:cNvSpPr>
            <a:spLocks noChangeArrowheads="1"/>
          </p:cNvSpPr>
          <p:nvPr/>
        </p:nvSpPr>
        <p:spPr bwMode="auto">
          <a:xfrm>
            <a:off x="4238625" y="1927225"/>
            <a:ext cx="1600200" cy="103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Реакция Манту,</a:t>
            </a:r>
          </a:p>
          <a:p>
            <a:pPr algn="ctr"/>
            <a:r>
              <a:rPr lang="ru-RU" sz="1400"/>
              <a:t>диакин-тест,</a:t>
            </a:r>
          </a:p>
          <a:p>
            <a:pPr algn="ctr"/>
            <a:r>
              <a:rPr lang="ru-RU" sz="1400"/>
              <a:t>рентгенография</a:t>
            </a:r>
          </a:p>
          <a:p>
            <a:pPr algn="ctr"/>
            <a:r>
              <a:rPr lang="ru-RU" sz="1400"/>
              <a:t>и КТ лёгких</a:t>
            </a:r>
          </a:p>
        </p:txBody>
      </p:sp>
      <p:sp>
        <p:nvSpPr>
          <p:cNvPr id="13329" name="Rectangle 24"/>
          <p:cNvSpPr>
            <a:spLocks noChangeArrowheads="1"/>
          </p:cNvSpPr>
          <p:nvPr/>
        </p:nvSpPr>
        <p:spPr bwMode="auto">
          <a:xfrm>
            <a:off x="8261350" y="1916113"/>
            <a:ext cx="1600200" cy="1169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на</a:t>
            </a:r>
          </a:p>
          <a:p>
            <a:pPr algn="ctr"/>
            <a:r>
              <a:rPr lang="ru-RU" sz="1400"/>
              <a:t>ТТГ, Т3 св., Т4 св.,</a:t>
            </a:r>
          </a:p>
          <a:p>
            <a:pPr algn="ctr"/>
            <a:r>
              <a:rPr lang="ru-RU" sz="1400"/>
              <a:t>АТ-ТПО, АТ-ТГ,</a:t>
            </a:r>
          </a:p>
          <a:p>
            <a:pPr algn="ctr"/>
            <a:r>
              <a:rPr lang="ru-RU" sz="1400"/>
              <a:t>УЗИ щитовидной</a:t>
            </a:r>
          </a:p>
          <a:p>
            <a:pPr algn="ctr"/>
            <a:r>
              <a:rPr lang="ru-RU" sz="1400"/>
              <a:t>железы</a:t>
            </a:r>
          </a:p>
        </p:txBody>
      </p:sp>
      <p:sp>
        <p:nvSpPr>
          <p:cNvPr id="13330" name="Rectangle 24"/>
          <p:cNvSpPr>
            <a:spLocks noChangeArrowheads="1"/>
          </p:cNvSpPr>
          <p:nvPr/>
        </p:nvSpPr>
        <p:spPr bwMode="auto">
          <a:xfrm>
            <a:off x="2184400" y="1925638"/>
            <a:ext cx="1600200" cy="984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ОАК,</a:t>
            </a:r>
          </a:p>
          <a:p>
            <a:pPr algn="ctr"/>
            <a:r>
              <a:rPr lang="ru-RU" sz="1400"/>
              <a:t>УЗИ лимфоузлов,</a:t>
            </a:r>
          </a:p>
          <a:p>
            <a:pPr algn="ctr"/>
            <a:r>
              <a:rPr lang="ru-RU" sz="1400"/>
              <a:t>УЗИ органов</a:t>
            </a:r>
          </a:p>
          <a:p>
            <a:pPr algn="ctr"/>
            <a:r>
              <a:rPr lang="ru-RU" sz="1400"/>
              <a:t>брюшной полости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6205538" y="1917700"/>
            <a:ext cx="1689100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Анализ крови на</a:t>
            </a:r>
          </a:p>
          <a:p>
            <a:pPr algn="ctr"/>
            <a:r>
              <a:rPr lang="ru-RU" sz="1400"/>
              <a:t>ревматоидный</a:t>
            </a:r>
          </a:p>
          <a:p>
            <a:pPr algn="ctr"/>
            <a:r>
              <a:rPr lang="ru-RU" sz="1400"/>
              <a:t>фактор, СРБ,</a:t>
            </a:r>
          </a:p>
          <a:p>
            <a:pPr algn="ctr"/>
            <a:r>
              <a:rPr lang="ru-RU" sz="1400"/>
              <a:t>АСЛ-О, ЭКГ, ЭхоКГ</a:t>
            </a:r>
          </a:p>
        </p:txBody>
      </p:sp>
      <p:sp>
        <p:nvSpPr>
          <p:cNvPr id="13332" name="Rectangle 24"/>
          <p:cNvSpPr>
            <a:spLocks noChangeArrowheads="1"/>
          </p:cNvSpPr>
          <p:nvPr/>
        </p:nvSpPr>
        <p:spPr bwMode="auto">
          <a:xfrm>
            <a:off x="10217150" y="1925638"/>
            <a:ext cx="1757363" cy="884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Термопульсометрия,</a:t>
            </a:r>
          </a:p>
          <a:p>
            <a:pPr algn="ctr"/>
            <a:r>
              <a:rPr lang="ru-RU" sz="1400"/>
              <a:t>МРТ</a:t>
            </a:r>
          </a:p>
          <a:p>
            <a:pPr algn="ctr"/>
            <a:r>
              <a:rPr lang="ru-RU" sz="1400"/>
              <a:t>головного мозга</a:t>
            </a:r>
          </a:p>
        </p:txBody>
      </p:sp>
      <p:sp>
        <p:nvSpPr>
          <p:cNvPr id="13333" name="AutoShape 27"/>
          <p:cNvSpPr>
            <a:spLocks noChangeArrowheads="1"/>
          </p:cNvSpPr>
          <p:nvPr/>
        </p:nvSpPr>
        <p:spPr bwMode="auto">
          <a:xfrm>
            <a:off x="2860675" y="300672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4260850" y="3271838"/>
            <a:ext cx="1582738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фтизиатра</a:t>
            </a:r>
          </a:p>
        </p:txBody>
      </p:sp>
      <p:sp>
        <p:nvSpPr>
          <p:cNvPr id="13335" name="AutoShape 27"/>
          <p:cNvSpPr>
            <a:spLocks noChangeArrowheads="1"/>
          </p:cNvSpPr>
          <p:nvPr/>
        </p:nvSpPr>
        <p:spPr bwMode="auto">
          <a:xfrm>
            <a:off x="4916488" y="3035300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8250238" y="3409950"/>
            <a:ext cx="1582737" cy="569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эндокринолога</a:t>
            </a:r>
          </a:p>
        </p:txBody>
      </p:sp>
      <p:sp>
        <p:nvSpPr>
          <p:cNvPr id="13337" name="AutoShape 27"/>
          <p:cNvSpPr>
            <a:spLocks noChangeArrowheads="1"/>
          </p:cNvSpPr>
          <p:nvPr/>
        </p:nvSpPr>
        <p:spPr bwMode="auto">
          <a:xfrm>
            <a:off x="6959600" y="302577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Rectangle 23"/>
          <p:cNvSpPr>
            <a:spLocks noChangeArrowheads="1"/>
          </p:cNvSpPr>
          <p:nvPr/>
        </p:nvSpPr>
        <p:spPr bwMode="auto">
          <a:xfrm>
            <a:off x="2216150" y="3270250"/>
            <a:ext cx="1582738" cy="727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гематолога,</a:t>
            </a:r>
          </a:p>
          <a:p>
            <a:pPr algn="ctr"/>
            <a:r>
              <a:rPr lang="ru-RU" sz="1400"/>
              <a:t>онколога</a:t>
            </a:r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8953500" y="3132138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Rectangle 23"/>
          <p:cNvSpPr>
            <a:spLocks noChangeArrowheads="1"/>
          </p:cNvSpPr>
          <p:nvPr/>
        </p:nvSpPr>
        <p:spPr bwMode="auto">
          <a:xfrm>
            <a:off x="6286500" y="3268663"/>
            <a:ext cx="1582738" cy="796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Консультация </a:t>
            </a:r>
          </a:p>
          <a:p>
            <a:pPr algn="ctr"/>
            <a:r>
              <a:rPr lang="ru-RU" sz="1400"/>
              <a:t>ревматолога,</a:t>
            </a:r>
          </a:p>
          <a:p>
            <a:pPr algn="ctr"/>
            <a:r>
              <a:rPr lang="ru-RU" sz="1400"/>
              <a:t>кардиолога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206375" y="1317625"/>
            <a:ext cx="5786438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Лимфаденопатия, гепатоспленомегалия</a:t>
            </a:r>
          </a:p>
        </p:txBody>
      </p:sp>
      <p:sp>
        <p:nvSpPr>
          <p:cNvPr id="13343" name="AutoShape 27"/>
          <p:cNvSpPr>
            <a:spLocks noChangeArrowheads="1"/>
          </p:cNvSpPr>
          <p:nvPr/>
        </p:nvSpPr>
        <p:spPr bwMode="auto">
          <a:xfrm>
            <a:off x="2824163" y="1096963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4" name="AutoShape 27"/>
          <p:cNvSpPr>
            <a:spLocks noChangeArrowheads="1"/>
          </p:cNvSpPr>
          <p:nvPr/>
        </p:nvSpPr>
        <p:spPr bwMode="auto">
          <a:xfrm>
            <a:off x="8950325" y="1084263"/>
            <a:ext cx="244475" cy="1762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6045200" y="1320800"/>
            <a:ext cx="5913438" cy="273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Астения, потливость, сердцебиение</a:t>
            </a: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5851525" y="1646238"/>
            <a:ext cx="722313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5618163" y="1625600"/>
            <a:ext cx="620712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8" name="AutoShape 27"/>
          <p:cNvSpPr>
            <a:spLocks noChangeArrowheads="1"/>
          </p:cNvSpPr>
          <p:nvPr/>
        </p:nvSpPr>
        <p:spPr bwMode="auto">
          <a:xfrm>
            <a:off x="4914900" y="1660525"/>
            <a:ext cx="244475" cy="1762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175</Words>
  <Application>Microsoft Office PowerPoint</Application>
  <PresentationFormat>Произвольный</PresentationFormat>
  <Paragraphs>56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Calibri</vt:lpstr>
      <vt:lpstr>Times New Roman</vt:lpstr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71</cp:revision>
  <dcterms:created xsi:type="dcterms:W3CDTF">2019-03-11T12:46:36Z</dcterms:created>
  <dcterms:modified xsi:type="dcterms:W3CDTF">2022-07-27T13:52:39Z</dcterms:modified>
</cp:coreProperties>
</file>