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8080"/>
    <a:srgbClr val="000066"/>
    <a:srgbClr val="990000"/>
    <a:srgbClr val="F2F2F2"/>
    <a:srgbClr val="E8EEF8"/>
    <a:srgbClr val="CCCC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3" autoAdjust="0"/>
    <p:restoredTop sz="94660"/>
  </p:normalViewPr>
  <p:slideViewPr>
    <p:cSldViewPr snapToGrid="0">
      <p:cViewPr varScale="1">
        <p:scale>
          <a:sx n="64" d="100"/>
          <a:sy n="64" d="100"/>
        </p:scale>
        <p:origin x="94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441C4-671C-47FE-925F-89F09706A3F2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C3E92-1F9B-478D-A2F5-0027461D7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5A8E4-78E8-48FF-B899-DFD7A634161C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39AE3-040F-47B4-9F65-BAE2F4A6C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80E40-5399-4705-8F97-CA07FB2A89C0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36115-7AAD-4802-8516-4F6297594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38A28-0F8B-4320-9995-621589F963FC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D7A6E-8704-46B7-8A6F-1BF5268B5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A0A5B-C84A-441C-8382-84F72E6ECA36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AE31C-B7E2-49B6-B76E-BEE110143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144BE-C4C7-4B16-8BB6-C8325DC1431E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778DB-FF0B-42B4-8BB6-563D459D7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32C75-F59E-4012-AC22-64B585605C64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2E94D-ED98-4781-854E-4F5AA6D10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F84AF-1981-4AD8-9E40-2BFAC5445B5F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B5853-3EC7-40B6-96D7-3F9D68D72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DA6BD-9979-4B48-AEF0-4F1EB02D5EB9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6AF31-4F1D-48F9-86A5-26A27A0E9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C9F4B-51AA-4628-8B67-A5E2CCEF5125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1C401-E1BE-4EA9-BFE9-BAF444420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BB5DB-8B80-4799-8E4A-543A6D04E166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51304-C752-4C2A-843A-257BF0C0F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0DB3CC-4D6E-406D-AFDA-5362C03218F0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BCAAA4-0392-43DF-8E20-956F49EF8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ikid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2192000" cy="596900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5"/>
            </a:solidFill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Алгоритм действий врача-педиатра Московской области при выявлении детей с </a:t>
            </a:r>
            <a:r>
              <a:rPr lang="ru-RU" altLang="ru-RU" b="1">
                <a:solidFill>
                  <a:schemeClr val="bg1"/>
                </a:solidFill>
              </a:rPr>
              <a:t>ХГС</a:t>
            </a:r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>
              <a:defRPr/>
            </a:pPr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на этапе первичной медико-санитарной помощи</a:t>
            </a:r>
          </a:p>
        </p:txBody>
      </p:sp>
      <p:sp>
        <p:nvSpPr>
          <p:cNvPr id="18" name="Прямоугольник 3"/>
          <p:cNvSpPr>
            <a:spLocks noChangeArrowheads="1"/>
          </p:cNvSpPr>
          <p:nvPr/>
        </p:nvSpPr>
        <p:spPr bwMode="auto">
          <a:xfrm>
            <a:off x="2432050" y="749300"/>
            <a:ext cx="7300913" cy="306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altLang="ru-RU" sz="1400" b="1">
                <a:solidFill>
                  <a:srgbClr val="002060"/>
                </a:solidFill>
                <a:latin typeface="Calibri" pitchFamily="34" charset="0"/>
              </a:rPr>
              <a:t>У ребенка выявлен</a:t>
            </a:r>
            <a:r>
              <a:rPr lang="ru-RU" altLang="ru-RU" sz="1400" b="1">
                <a:solidFill>
                  <a:srgbClr val="002060"/>
                </a:solidFill>
              </a:rPr>
              <a:t> / </a:t>
            </a:r>
            <a:r>
              <a:rPr lang="ru-RU" altLang="ru-RU" sz="1400" b="1">
                <a:solidFill>
                  <a:srgbClr val="002060"/>
                </a:solidFill>
                <a:latin typeface="Calibri" pitchFamily="34" charset="0"/>
              </a:rPr>
              <a:t>заподозрен </a:t>
            </a:r>
            <a:r>
              <a:rPr lang="ru-RU" altLang="ru-RU" sz="1400" b="1">
                <a:solidFill>
                  <a:srgbClr val="002060"/>
                </a:solidFill>
              </a:rPr>
              <a:t>ХГС</a:t>
            </a:r>
            <a:endParaRPr lang="ru-RU" altLang="ru-RU" sz="1300" i="1">
              <a:solidFill>
                <a:srgbClr val="002060"/>
              </a:solidFill>
            </a:endParaRPr>
          </a:p>
        </p:txBody>
      </p:sp>
      <p:sp>
        <p:nvSpPr>
          <p:cNvPr id="13315" name="Oval 45"/>
          <p:cNvSpPr>
            <a:spLocks noChangeArrowheads="1"/>
          </p:cNvSpPr>
          <p:nvPr/>
        </p:nvSpPr>
        <p:spPr bwMode="auto">
          <a:xfrm>
            <a:off x="2095500" y="3867150"/>
            <a:ext cx="7943850" cy="1738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При отсутствии эффекта от проводимого лечения и ухудшении состояния </a:t>
            </a:r>
          </a:p>
          <a:p>
            <a:pPr algn="ctr"/>
            <a:r>
              <a:rPr lang="ru-RU" sz="1400"/>
              <a:t>показана телемедицинская консультация с главным внештатным специалистом </a:t>
            </a:r>
          </a:p>
          <a:p>
            <a:pPr algn="ctr"/>
            <a:r>
              <a:rPr lang="ru-RU" sz="1400"/>
              <a:t>по инфекционным  болезням у детей Минздрава Московской области и/или </a:t>
            </a:r>
          </a:p>
          <a:p>
            <a:pPr algn="ctr"/>
            <a:r>
              <a:rPr lang="ru-RU" sz="1400"/>
              <a:t>зав. отделом детских инфекционных заболеваний </a:t>
            </a:r>
          </a:p>
          <a:p>
            <a:pPr algn="ctr"/>
            <a:r>
              <a:rPr lang="ru-RU" sz="1400"/>
              <a:t>ГБУЗ МО «НИКИ детства Минздрава Московской области»</a:t>
            </a:r>
          </a:p>
        </p:txBody>
      </p:sp>
      <p:sp>
        <p:nvSpPr>
          <p:cNvPr id="13316" name="Rectangle 47"/>
          <p:cNvSpPr>
            <a:spLocks noChangeArrowheads="1"/>
          </p:cNvSpPr>
          <p:nvPr/>
        </p:nvSpPr>
        <p:spPr bwMode="auto">
          <a:xfrm>
            <a:off x="0" y="5762625"/>
            <a:ext cx="12192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ГБУЗ МО “Научно-исследовательский клинический институт детства</a:t>
            </a:r>
            <a:r>
              <a:rPr lang="en-US" sz="1400"/>
              <a:t> </a:t>
            </a:r>
            <a:r>
              <a:rPr lang="ru-RU" sz="1400"/>
              <a:t>МЗ МО”:  </a:t>
            </a:r>
            <a:r>
              <a:rPr lang="en-US" sz="1400">
                <a:hlinkClick r:id="rId2"/>
              </a:rPr>
              <a:t>https://nikid.ru/</a:t>
            </a:r>
            <a:r>
              <a:rPr lang="ru-RU" sz="1400"/>
              <a:t>, тел.: +7(498)699-53-10</a:t>
            </a:r>
          </a:p>
          <a:p>
            <a:r>
              <a:rPr lang="ru-RU" sz="1400"/>
              <a:t>Главный внештатный специалист по инфекционным болезням у детей МЗ МО, д.м.н. Е.Р. Мескина</a:t>
            </a:r>
          </a:p>
          <a:p>
            <a:r>
              <a:rPr lang="ru-RU" sz="1400"/>
              <a:t>Зав. отделом детских инфекционных заболеваний НИКИ детства, д.м.н. С.Г. Горбунов</a:t>
            </a:r>
          </a:p>
          <a:p>
            <a:r>
              <a:rPr lang="ru-RU" sz="1400"/>
              <a:t>Методические рекомендации «Хронический вирусный гепатит С у детей».- СПб, 2021.- 72 с.</a:t>
            </a:r>
          </a:p>
        </p:txBody>
      </p:sp>
      <p:sp>
        <p:nvSpPr>
          <p:cNvPr id="13317" name="Rectangle 23"/>
          <p:cNvSpPr>
            <a:spLocks noChangeArrowheads="1"/>
          </p:cNvSpPr>
          <p:nvPr/>
        </p:nvSpPr>
        <p:spPr bwMode="auto">
          <a:xfrm>
            <a:off x="1554163" y="1582738"/>
            <a:ext cx="9064625" cy="4429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Направление на консультацию в Гепатологический центр НИКИ детства Минздрава Московской области</a:t>
            </a:r>
          </a:p>
        </p:txBody>
      </p:sp>
      <p:sp>
        <p:nvSpPr>
          <p:cNvPr id="13318" name="Rectangle 24"/>
          <p:cNvSpPr>
            <a:spLocks noChangeArrowheads="1"/>
          </p:cNvSpPr>
          <p:nvPr/>
        </p:nvSpPr>
        <p:spPr bwMode="auto">
          <a:xfrm>
            <a:off x="187325" y="2576513"/>
            <a:ext cx="5622925" cy="1169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При стабильном состоянии совместное наблюдение врачом</a:t>
            </a:r>
          </a:p>
          <a:p>
            <a:pPr algn="ctr"/>
            <a:r>
              <a:rPr lang="ru-RU" sz="1400"/>
              <a:t>инфекционистом Гепатологического центра и участковым </a:t>
            </a:r>
          </a:p>
          <a:p>
            <a:pPr algn="ctr"/>
            <a:r>
              <a:rPr lang="ru-RU" sz="1400"/>
              <a:t>педиатром по месту жительства пациента</a:t>
            </a:r>
          </a:p>
        </p:txBody>
      </p:sp>
      <p:sp>
        <p:nvSpPr>
          <p:cNvPr id="13319" name="Rectangle 25"/>
          <p:cNvSpPr>
            <a:spLocks noChangeArrowheads="1"/>
          </p:cNvSpPr>
          <p:nvPr/>
        </p:nvSpPr>
        <p:spPr bwMode="auto">
          <a:xfrm>
            <a:off x="6016625" y="2576513"/>
            <a:ext cx="5978525" cy="1169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При развитии тяжёлой печёночной недостаточности (повышении</a:t>
            </a:r>
          </a:p>
          <a:p>
            <a:pPr algn="ctr"/>
            <a:r>
              <a:rPr lang="ru-RU" sz="1400"/>
              <a:t>уровня аминотрансфераз в 10 раз и более от нормы), фиброза</a:t>
            </a:r>
          </a:p>
          <a:p>
            <a:pPr algn="ctr"/>
            <a:r>
              <a:rPr lang="ru-RU" sz="1400"/>
              <a:t> печени, печёночной энцефалопатии и пр. – госпитализация </a:t>
            </a:r>
          </a:p>
          <a:p>
            <a:pPr algn="ctr"/>
            <a:r>
              <a:rPr lang="ru-RU" sz="1400"/>
              <a:t>в инфекционные отделения (Химкинская ЦКБ, Солнечногорская ЦРБ,</a:t>
            </a:r>
          </a:p>
          <a:p>
            <a:pPr algn="ctr"/>
            <a:r>
              <a:rPr lang="ru-RU" sz="1400"/>
              <a:t>Ногинская ЦРБ и пр.)</a:t>
            </a:r>
          </a:p>
        </p:txBody>
      </p:sp>
      <p:sp>
        <p:nvSpPr>
          <p:cNvPr id="13320" name="AutoShape 26"/>
          <p:cNvSpPr>
            <a:spLocks noChangeArrowheads="1"/>
          </p:cNvSpPr>
          <p:nvPr/>
        </p:nvSpPr>
        <p:spPr bwMode="auto">
          <a:xfrm>
            <a:off x="5821363" y="1150938"/>
            <a:ext cx="244475" cy="333375"/>
          </a:xfrm>
          <a:prstGeom prst="downArrow">
            <a:avLst>
              <a:gd name="adj1" fmla="val 50000"/>
              <a:gd name="adj2" fmla="val 340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AutoShape 27"/>
          <p:cNvSpPr>
            <a:spLocks noChangeArrowheads="1"/>
          </p:cNvSpPr>
          <p:nvPr/>
        </p:nvSpPr>
        <p:spPr bwMode="auto">
          <a:xfrm>
            <a:off x="3608388" y="2143125"/>
            <a:ext cx="244475" cy="333375"/>
          </a:xfrm>
          <a:prstGeom prst="downArrow">
            <a:avLst>
              <a:gd name="adj1" fmla="val 50000"/>
              <a:gd name="adj2" fmla="val 340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AutoShape 28"/>
          <p:cNvSpPr>
            <a:spLocks noChangeArrowheads="1"/>
          </p:cNvSpPr>
          <p:nvPr/>
        </p:nvSpPr>
        <p:spPr bwMode="auto">
          <a:xfrm>
            <a:off x="8288338" y="2132013"/>
            <a:ext cx="244475" cy="333375"/>
          </a:xfrm>
          <a:prstGeom prst="downArrow">
            <a:avLst>
              <a:gd name="adj1" fmla="val 50000"/>
              <a:gd name="adj2" fmla="val 340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AutoShape 29"/>
          <p:cNvSpPr>
            <a:spLocks noChangeArrowheads="1"/>
          </p:cNvSpPr>
          <p:nvPr/>
        </p:nvSpPr>
        <p:spPr bwMode="auto">
          <a:xfrm>
            <a:off x="9320213" y="3843338"/>
            <a:ext cx="244475" cy="333375"/>
          </a:xfrm>
          <a:prstGeom prst="downArrow">
            <a:avLst>
              <a:gd name="adj1" fmla="val 50000"/>
              <a:gd name="adj2" fmla="val 340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213</Words>
  <Application>Microsoft Office PowerPoint</Application>
  <PresentationFormat>Широкоэкранный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Анна</cp:lastModifiedBy>
  <cp:revision>62</cp:revision>
  <dcterms:created xsi:type="dcterms:W3CDTF">2019-03-11T12:46:36Z</dcterms:created>
  <dcterms:modified xsi:type="dcterms:W3CDTF">2022-06-28T05:58:30Z</dcterms:modified>
</cp:coreProperties>
</file>