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8080"/>
    <a:srgbClr val="000066"/>
    <a:srgbClr val="990000"/>
    <a:srgbClr val="F2F2F2"/>
    <a:srgbClr val="E8EEF8"/>
    <a:srgbClr val="CCCCFF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3" autoAdjust="0"/>
    <p:restoredTop sz="94660"/>
  </p:normalViewPr>
  <p:slideViewPr>
    <p:cSldViewPr snapToGrid="0">
      <p:cViewPr varScale="1">
        <p:scale>
          <a:sx n="64" d="100"/>
          <a:sy n="64" d="100"/>
        </p:scale>
        <p:origin x="94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1F736-1CA8-4CF4-B7BD-839C379BA879}" type="datetimeFigureOut">
              <a:rPr lang="ru-RU"/>
              <a:pPr>
                <a:defRPr/>
              </a:pPr>
              <a:t>04.07.2022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C77F6-552F-41AD-AE04-5B78071AEA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36657-7A24-4F8C-833B-39D9EE65281D}" type="datetimeFigureOut">
              <a:rPr lang="ru-RU"/>
              <a:pPr>
                <a:defRPr/>
              </a:pPr>
              <a:t>04.07.2022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DF2E6-F910-46CD-B461-52F1A606D6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AF3A7-4C56-44C5-9CB8-36AAB8F86566}" type="datetimeFigureOut">
              <a:rPr lang="ru-RU"/>
              <a:pPr>
                <a:defRPr/>
              </a:pPr>
              <a:t>04.07.2022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A9D93-04B8-4914-9EE4-D64995FC0C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D4BD5-7BCC-47C2-8613-351458AF52CA}" type="datetimeFigureOut">
              <a:rPr lang="ru-RU"/>
              <a:pPr>
                <a:defRPr/>
              </a:pPr>
              <a:t>04.07.2022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98687-C12D-47D8-ACA9-D5D13C59BC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3F37A-8017-48EB-9323-6FDFF0EC01C2}" type="datetimeFigureOut">
              <a:rPr lang="ru-RU"/>
              <a:pPr>
                <a:defRPr/>
              </a:pPr>
              <a:t>04.07.2022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FD438-1148-471E-B5FC-3555E8906A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0FBCC-502C-4D6A-B524-B2CB64B4B61E}" type="datetimeFigureOut">
              <a:rPr lang="ru-RU"/>
              <a:pPr>
                <a:defRPr/>
              </a:pPr>
              <a:t>04.07.2022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AC3F0-5266-46AC-900F-21DF8D9850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41CDB-4E73-419F-BDE7-6ABBD4D5CF57}" type="datetimeFigureOut">
              <a:rPr lang="ru-RU"/>
              <a:pPr>
                <a:defRPr/>
              </a:pPr>
              <a:t>04.07.2022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F62D7-ADBE-4D39-A327-705CDA8413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9DE23-B97F-4DF1-9CC8-57866FBDF7DB}" type="datetimeFigureOut">
              <a:rPr lang="ru-RU"/>
              <a:pPr>
                <a:defRPr/>
              </a:pPr>
              <a:t>04.07.2022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F0A7A-F7E8-4867-860F-87D54EACB7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8D3CB-D9C0-47A9-8D3D-D9E098D7793F}" type="datetimeFigureOut">
              <a:rPr lang="ru-RU"/>
              <a:pPr>
                <a:defRPr/>
              </a:pPr>
              <a:t>04.07.2022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5D1C1-4410-4E56-9F33-ABEBC6553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0341C-6D68-4C6C-86C1-E89DAA4CFBC8}" type="datetimeFigureOut">
              <a:rPr lang="ru-RU"/>
              <a:pPr>
                <a:defRPr/>
              </a:pPr>
              <a:t>04.07.2022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748D8-2187-4C8F-B30B-976D05D642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DE313-C08C-46FD-B06F-4F58470BD691}" type="datetimeFigureOut">
              <a:rPr lang="ru-RU"/>
              <a:pPr>
                <a:defRPr/>
              </a:pPr>
              <a:t>04.07.2022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C2ACE-7C5C-4771-9505-669F662D41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D19BAF-EF52-4B28-8BF5-B3C9E4E0DB3E}" type="datetimeFigureOut">
              <a:rPr lang="ru-RU"/>
              <a:pPr>
                <a:defRPr/>
              </a:pPr>
              <a:t>04.07.2022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A0A59D-F978-476C-B558-4396796991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nikid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12192000" cy="596900"/>
          </a:xfrm>
          <a:prstGeom prst="rect">
            <a:avLst/>
          </a:prstGeom>
          <a:solidFill>
            <a:srgbClr val="0070C0"/>
          </a:solidFill>
          <a:ln w="19050">
            <a:solidFill>
              <a:schemeClr val="accent5"/>
            </a:solidFill>
          </a:ln>
          <a:effectLst/>
        </p:spPr>
        <p:txBody>
          <a:bodyPr wrap="none" anchor="ctr"/>
          <a:lstStyle/>
          <a:p>
            <a:pPr algn="ctr"/>
            <a:r>
              <a:rPr lang="ru-RU" altLang="ru-RU" b="1">
                <a:solidFill>
                  <a:schemeClr val="bg1"/>
                </a:solidFill>
                <a:latin typeface="Calibri" pitchFamily="34" charset="0"/>
              </a:rPr>
              <a:t>Алгоритм действий врача-педиатра Московской области при выявлении детей с </a:t>
            </a:r>
            <a:r>
              <a:rPr lang="ru-RU" altLang="ru-RU" b="1">
                <a:solidFill>
                  <a:schemeClr val="bg1"/>
                </a:solidFill>
              </a:rPr>
              <a:t>лимфаденопатиями</a:t>
            </a:r>
            <a:r>
              <a:rPr lang="ru-RU" altLang="ru-RU" b="1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pPr algn="ctr"/>
            <a:r>
              <a:rPr lang="ru-RU" altLang="ru-RU" b="1">
                <a:solidFill>
                  <a:schemeClr val="bg1"/>
                </a:solidFill>
                <a:latin typeface="Calibri" pitchFamily="34" charset="0"/>
              </a:rPr>
              <a:t>на этапе первичной медико-санитарной помощи</a:t>
            </a:r>
          </a:p>
        </p:txBody>
      </p:sp>
      <p:sp>
        <p:nvSpPr>
          <p:cNvPr id="18" name="Прямоугольник 3"/>
          <p:cNvSpPr>
            <a:spLocks noChangeArrowheads="1"/>
          </p:cNvSpPr>
          <p:nvPr/>
        </p:nvSpPr>
        <p:spPr bwMode="auto">
          <a:xfrm>
            <a:off x="2432050" y="749300"/>
            <a:ext cx="7300913" cy="3063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noFill/>
          </a:ln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1400" b="1">
                <a:solidFill>
                  <a:srgbClr val="002060"/>
                </a:solidFill>
                <a:latin typeface="Calibri" pitchFamily="34" charset="0"/>
              </a:rPr>
              <a:t>У ребенка</a:t>
            </a:r>
            <a:r>
              <a:rPr lang="ru-RU" altLang="ru-RU" sz="1400" b="1">
                <a:solidFill>
                  <a:srgbClr val="002060"/>
                </a:solidFill>
              </a:rPr>
              <a:t> обнаружено увеличение лимфоузлов</a:t>
            </a:r>
            <a:endParaRPr lang="ru-RU" altLang="ru-RU" sz="1300" i="1">
              <a:solidFill>
                <a:srgbClr val="002060"/>
              </a:solidFill>
            </a:endParaRPr>
          </a:p>
        </p:txBody>
      </p:sp>
      <p:sp>
        <p:nvSpPr>
          <p:cNvPr id="13315" name="Oval 45"/>
          <p:cNvSpPr>
            <a:spLocks noChangeArrowheads="1"/>
          </p:cNvSpPr>
          <p:nvPr/>
        </p:nvSpPr>
        <p:spPr bwMode="auto">
          <a:xfrm>
            <a:off x="2095500" y="3867150"/>
            <a:ext cx="7943850" cy="17383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При отсутствии эффекта от проводимого лечения и ухудшении состояния </a:t>
            </a:r>
          </a:p>
          <a:p>
            <a:pPr algn="ctr"/>
            <a:r>
              <a:rPr lang="ru-RU" sz="1400"/>
              <a:t>показана телемедицинская консультация с главным внештатным специалистом </a:t>
            </a:r>
          </a:p>
          <a:p>
            <a:pPr algn="ctr"/>
            <a:r>
              <a:rPr lang="ru-RU" sz="1400"/>
              <a:t>по инфекционным  болезням у детей Минздрава Московской области и/или </a:t>
            </a:r>
          </a:p>
          <a:p>
            <a:pPr algn="ctr"/>
            <a:r>
              <a:rPr lang="ru-RU" sz="1400"/>
              <a:t>зав. отделом детских инфекционных заболеваний </a:t>
            </a:r>
          </a:p>
          <a:p>
            <a:pPr algn="ctr"/>
            <a:r>
              <a:rPr lang="ru-RU" sz="1400"/>
              <a:t>ГБУЗ МО «НИКИ детства Минздрава Московской области»</a:t>
            </a:r>
          </a:p>
        </p:txBody>
      </p:sp>
      <p:sp>
        <p:nvSpPr>
          <p:cNvPr id="13316" name="Rectangle 47"/>
          <p:cNvSpPr>
            <a:spLocks noChangeArrowheads="1"/>
          </p:cNvSpPr>
          <p:nvPr/>
        </p:nvSpPr>
        <p:spPr bwMode="auto">
          <a:xfrm>
            <a:off x="0" y="5762625"/>
            <a:ext cx="121920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ГБУЗ МО “Научно-исследовательский клинический институт детства</a:t>
            </a:r>
            <a:r>
              <a:rPr lang="en-US" sz="1400"/>
              <a:t> </a:t>
            </a:r>
            <a:r>
              <a:rPr lang="ru-RU" sz="1400"/>
              <a:t>МЗ МО”:  </a:t>
            </a:r>
            <a:r>
              <a:rPr lang="en-US" sz="1400">
                <a:hlinkClick r:id="rId2"/>
              </a:rPr>
              <a:t>https://nikid.ru/</a:t>
            </a:r>
            <a:r>
              <a:rPr lang="ru-RU" sz="1400"/>
              <a:t>, тел.: +7(498)699-53-10</a:t>
            </a:r>
          </a:p>
          <a:p>
            <a:r>
              <a:rPr lang="ru-RU" sz="1400"/>
              <a:t>Главный внештатный специалист по инфекционным болезням у детей МЗ МО, д.м.н. Е.Р. Мескина</a:t>
            </a:r>
          </a:p>
          <a:p>
            <a:r>
              <a:rPr lang="ru-RU" sz="1400"/>
              <a:t>Зав. отделом детских инфекционных заболеваний НИКИ детства, д.м.н. С.Г. Горбунов</a:t>
            </a:r>
          </a:p>
          <a:p>
            <a:endParaRPr lang="ru-RU" sz="1400"/>
          </a:p>
        </p:txBody>
      </p:sp>
      <p:sp>
        <p:nvSpPr>
          <p:cNvPr id="13318" name="Rectangle 24"/>
          <p:cNvSpPr>
            <a:spLocks noChangeArrowheads="1"/>
          </p:cNvSpPr>
          <p:nvPr/>
        </p:nvSpPr>
        <p:spPr bwMode="auto">
          <a:xfrm>
            <a:off x="168275" y="2133600"/>
            <a:ext cx="5622925" cy="11699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Анализ крови на маркёры бартонеллы, боррелии, С. </a:t>
            </a:r>
            <a:r>
              <a:rPr lang="en-US" sz="1400"/>
              <a:t>diphtheriae, </a:t>
            </a:r>
          </a:p>
          <a:p>
            <a:pPr algn="ctr"/>
            <a:r>
              <a:rPr lang="en-US" sz="1400"/>
              <a:t>F. tularensis</a:t>
            </a:r>
            <a:r>
              <a:rPr lang="ru-RU" sz="1400"/>
              <a:t>;</a:t>
            </a:r>
            <a:r>
              <a:rPr lang="en-US" sz="1400"/>
              <a:t> </a:t>
            </a:r>
            <a:r>
              <a:rPr lang="ru-RU" sz="1400"/>
              <a:t>стрептотест; реакция Манту, диаскин-тест;</a:t>
            </a:r>
          </a:p>
          <a:p>
            <a:pPr algn="ctr"/>
            <a:r>
              <a:rPr lang="ru-RU" sz="1400"/>
              <a:t>УЗИ периферических лимфоузлов; бактериологический посев</a:t>
            </a:r>
          </a:p>
          <a:p>
            <a:pPr algn="ctr"/>
            <a:r>
              <a:rPr lang="ru-RU" sz="1400"/>
              <a:t>отделяемого лимфоузлов, цитологическое исследование пунктата</a:t>
            </a:r>
          </a:p>
        </p:txBody>
      </p:sp>
      <p:sp>
        <p:nvSpPr>
          <p:cNvPr id="13320" name="AutoShape 26"/>
          <p:cNvSpPr>
            <a:spLocks noChangeArrowheads="1"/>
          </p:cNvSpPr>
          <p:nvPr/>
        </p:nvSpPr>
        <p:spPr bwMode="auto">
          <a:xfrm>
            <a:off x="3322638" y="1092200"/>
            <a:ext cx="244475" cy="166688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1" name="AutoShape 27"/>
          <p:cNvSpPr>
            <a:spLocks noChangeArrowheads="1"/>
          </p:cNvSpPr>
          <p:nvPr/>
        </p:nvSpPr>
        <p:spPr bwMode="auto">
          <a:xfrm>
            <a:off x="3303588" y="1855788"/>
            <a:ext cx="244475" cy="17621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2" name="AutoShape 28"/>
          <p:cNvSpPr>
            <a:spLocks noChangeArrowheads="1"/>
          </p:cNvSpPr>
          <p:nvPr/>
        </p:nvSpPr>
        <p:spPr bwMode="auto">
          <a:xfrm>
            <a:off x="8712200" y="1866900"/>
            <a:ext cx="244475" cy="185738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4" name="Rectangle 23"/>
          <p:cNvSpPr>
            <a:spLocks noChangeArrowheads="1"/>
          </p:cNvSpPr>
          <p:nvPr/>
        </p:nvSpPr>
        <p:spPr bwMode="auto">
          <a:xfrm>
            <a:off x="2409825" y="1289050"/>
            <a:ext cx="1897063" cy="4429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регионарное</a:t>
            </a:r>
          </a:p>
        </p:txBody>
      </p:sp>
      <p:sp>
        <p:nvSpPr>
          <p:cNvPr id="13325" name="Rectangle 23"/>
          <p:cNvSpPr>
            <a:spLocks noChangeArrowheads="1"/>
          </p:cNvSpPr>
          <p:nvPr/>
        </p:nvSpPr>
        <p:spPr bwMode="auto">
          <a:xfrm>
            <a:off x="7858125" y="1276350"/>
            <a:ext cx="1847850" cy="4429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генерализованное</a:t>
            </a:r>
          </a:p>
        </p:txBody>
      </p:sp>
      <p:sp>
        <p:nvSpPr>
          <p:cNvPr id="13334" name="AutoShape 27"/>
          <p:cNvSpPr>
            <a:spLocks noChangeArrowheads="1"/>
          </p:cNvSpPr>
          <p:nvPr/>
        </p:nvSpPr>
        <p:spPr bwMode="auto">
          <a:xfrm>
            <a:off x="1001713" y="3379788"/>
            <a:ext cx="244475" cy="17621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169863" y="3644900"/>
            <a:ext cx="1847850" cy="19764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Консультация </a:t>
            </a:r>
          </a:p>
          <a:p>
            <a:pPr algn="ctr"/>
            <a:r>
              <a:rPr lang="ru-RU" sz="1400"/>
              <a:t>инфекциониста,</a:t>
            </a:r>
          </a:p>
          <a:p>
            <a:pPr algn="ctr"/>
            <a:r>
              <a:rPr lang="ru-RU" sz="1400"/>
              <a:t>фтизиатра,</a:t>
            </a:r>
          </a:p>
          <a:p>
            <a:pPr algn="ctr"/>
            <a:r>
              <a:rPr lang="ru-RU" sz="1400"/>
              <a:t>гематолога,</a:t>
            </a:r>
          </a:p>
          <a:p>
            <a:pPr algn="ctr"/>
            <a:r>
              <a:rPr lang="ru-RU" sz="1400"/>
              <a:t>онколога,</a:t>
            </a:r>
          </a:p>
          <a:p>
            <a:pPr algn="ctr"/>
            <a:r>
              <a:rPr lang="ru-RU" sz="1400"/>
              <a:t>хирурга,</a:t>
            </a:r>
          </a:p>
          <a:p>
            <a:pPr algn="ctr"/>
            <a:r>
              <a:rPr lang="ru-RU" sz="1400"/>
              <a:t>ЛОР-врача,</a:t>
            </a:r>
          </a:p>
          <a:p>
            <a:pPr algn="ctr"/>
            <a:r>
              <a:rPr lang="ru-RU" sz="1400"/>
              <a:t>стоматолога</a:t>
            </a:r>
          </a:p>
        </p:txBody>
      </p:sp>
      <p:sp>
        <p:nvSpPr>
          <p:cNvPr id="13339" name="Rectangle 25"/>
          <p:cNvSpPr>
            <a:spLocks noChangeArrowheads="1"/>
          </p:cNvSpPr>
          <p:nvPr/>
        </p:nvSpPr>
        <p:spPr bwMode="auto">
          <a:xfrm>
            <a:off x="5994400" y="2173288"/>
            <a:ext cx="6046788" cy="14239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Анализ крови на маркёры ЭБВ, ЦМВ, ВГЧ-6, </a:t>
            </a:r>
            <a:r>
              <a:rPr lang="en-US" sz="1400"/>
              <a:t>VZV</a:t>
            </a:r>
            <a:r>
              <a:rPr lang="ru-RU" sz="1400"/>
              <a:t>, токсоплазмы, </a:t>
            </a:r>
          </a:p>
          <a:p>
            <a:pPr algn="ctr"/>
            <a:r>
              <a:rPr lang="ru-RU" sz="1400"/>
              <a:t>вирусов кори, краснухи, аденовируса, ВИЧ, </a:t>
            </a:r>
            <a:r>
              <a:rPr lang="en-US" sz="1400"/>
              <a:t>M. pneumoniae,</a:t>
            </a:r>
          </a:p>
          <a:p>
            <a:pPr algn="ctr"/>
            <a:r>
              <a:rPr lang="en-US" sz="1400"/>
              <a:t>Ch. </a:t>
            </a:r>
            <a:r>
              <a:rPr lang="ru-RU" sz="1400"/>
              <a:t>р</a:t>
            </a:r>
            <a:r>
              <a:rPr lang="en-US" sz="1400"/>
              <a:t>neumoniae</a:t>
            </a:r>
            <a:r>
              <a:rPr lang="ru-RU" sz="1400"/>
              <a:t>, бруцеллы; реакция Манту, диаскин-тест, </a:t>
            </a:r>
          </a:p>
          <a:p>
            <a:pPr algn="ctr"/>
            <a:r>
              <a:rPr lang="ru-RU" sz="1400"/>
              <a:t>рентгенография, КТ, МРТ органов грудной клетки; УЗИ органов </a:t>
            </a:r>
          </a:p>
          <a:p>
            <a:pPr algn="ctr"/>
            <a:r>
              <a:rPr lang="ru-RU" sz="1400"/>
              <a:t>брюшной полости, общий </a:t>
            </a:r>
            <a:r>
              <a:rPr lang="en-US" sz="1400"/>
              <a:t>IgE, </a:t>
            </a:r>
            <a:r>
              <a:rPr lang="ru-RU" sz="1400"/>
              <a:t>ревмопробы; иммунограмма,</a:t>
            </a:r>
          </a:p>
          <a:p>
            <a:pPr algn="ctr"/>
            <a:r>
              <a:rPr lang="ru-RU" sz="1400"/>
              <a:t>гистологическое и иммуногистохимическое исследование</a:t>
            </a:r>
          </a:p>
        </p:txBody>
      </p:sp>
      <p:sp>
        <p:nvSpPr>
          <p:cNvPr id="13340" name="AutoShape 28"/>
          <p:cNvSpPr>
            <a:spLocks noChangeArrowheads="1"/>
          </p:cNvSpPr>
          <p:nvPr/>
        </p:nvSpPr>
        <p:spPr bwMode="auto">
          <a:xfrm>
            <a:off x="10963275" y="3733800"/>
            <a:ext cx="244475" cy="185738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41" name="Rectangle 23"/>
          <p:cNvSpPr>
            <a:spLocks noChangeArrowheads="1"/>
          </p:cNvSpPr>
          <p:nvPr/>
        </p:nvSpPr>
        <p:spPr bwMode="auto">
          <a:xfrm>
            <a:off x="10098088" y="4019550"/>
            <a:ext cx="1927225" cy="1711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Консультация </a:t>
            </a:r>
          </a:p>
          <a:p>
            <a:pPr algn="ctr"/>
            <a:r>
              <a:rPr lang="ru-RU" sz="1400"/>
              <a:t>инфекциониста, </a:t>
            </a:r>
          </a:p>
          <a:p>
            <a:pPr algn="ctr"/>
            <a:r>
              <a:rPr lang="ru-RU" sz="1400"/>
              <a:t>ревматолога, </a:t>
            </a:r>
          </a:p>
          <a:p>
            <a:pPr algn="ctr"/>
            <a:r>
              <a:rPr lang="ru-RU" sz="1400"/>
              <a:t>гематолога,</a:t>
            </a:r>
          </a:p>
          <a:p>
            <a:pPr algn="ctr"/>
            <a:r>
              <a:rPr lang="ru-RU" sz="1400"/>
              <a:t>онколога, фтизиатра,</a:t>
            </a:r>
          </a:p>
          <a:p>
            <a:pPr algn="ctr"/>
            <a:r>
              <a:rPr lang="ru-RU" sz="1400"/>
              <a:t>аллерголога,</a:t>
            </a:r>
          </a:p>
          <a:p>
            <a:pPr algn="ctr"/>
            <a:r>
              <a:rPr lang="ru-RU" sz="1400"/>
              <a:t>иммунолога</a:t>
            </a:r>
          </a:p>
        </p:txBody>
      </p:sp>
      <p:sp>
        <p:nvSpPr>
          <p:cNvPr id="13343" name="AutoShape 26"/>
          <p:cNvSpPr>
            <a:spLocks noChangeArrowheads="1"/>
          </p:cNvSpPr>
          <p:nvPr/>
        </p:nvSpPr>
        <p:spPr bwMode="auto">
          <a:xfrm>
            <a:off x="8739188" y="1071563"/>
            <a:ext cx="244475" cy="16668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254</Words>
  <Application>Microsoft Office PowerPoint</Application>
  <PresentationFormat>Широкоэкранный</PresentationFormat>
  <Paragraphs>38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Анна</cp:lastModifiedBy>
  <cp:revision>65</cp:revision>
  <dcterms:created xsi:type="dcterms:W3CDTF">2019-03-11T12:46:36Z</dcterms:created>
  <dcterms:modified xsi:type="dcterms:W3CDTF">2022-07-04T06:38:27Z</dcterms:modified>
</cp:coreProperties>
</file>