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C64A-7B34-4AF2-AC5D-E5F8AF253928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4DD2-C2DD-4434-8C34-2C178CF5A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5EB74-2DD2-4E89-A7B5-24FD9579CA04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DBB83-D6D5-4746-A678-A41C0D272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C04EA-7EA5-4F0E-9C22-4BF542097C16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FA86-8830-4BDF-8248-AEED4F07D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C51DA-F1CD-47DC-B2F7-9DA2D7D20CB9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AF390-7FFF-4153-BEAF-A4EE1D8B6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DAD6B-68FA-483C-91D7-B8FC87849651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956CF-BA06-4CB9-B250-595CC4D38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CE18-C253-4D8C-A461-16103CECDCF6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AE645-8F11-4981-B109-04BDD9803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056D-DB37-4B1E-8540-5368244E7552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B4798-4D7C-455F-9561-D10B5BDA4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52A75-D024-489F-835B-F515BB32DB32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4CA6A-EA25-4B2B-B0B5-191EC9356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04A1-EC13-46D4-901E-C36DF378A08C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1012C-9E7F-4A34-847D-BF807AECD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DFA4-16AE-41D0-B245-EB8AE82DD0D4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3B7F1-A618-4372-AEFE-34173FB80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1DE6-D1F7-4241-8028-A88099F69894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09B0-5915-4D7B-9286-CCB79AF6F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434246-7F4D-4749-A4C6-038BD7503D64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34C0BC-3E4B-4FFF-9388-DC3CDFFA0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5969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Алгоритм действий врача-педиатра Московской области при выявлении детей с </a:t>
            </a:r>
            <a:r>
              <a:rPr lang="ru-RU" altLang="ru-RU" b="1">
                <a:solidFill>
                  <a:schemeClr val="bg1"/>
                </a:solidFill>
              </a:rPr>
              <a:t>экзантемами</a:t>
            </a: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на этапе первичной медико-санитарной помощи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2432050" y="749300"/>
            <a:ext cx="7300913" cy="306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400" b="1">
                <a:solidFill>
                  <a:srgbClr val="002060"/>
                </a:solidFill>
                <a:latin typeface="Calibri" pitchFamily="34" charset="0"/>
              </a:rPr>
              <a:t>У ребенка</a:t>
            </a:r>
            <a:r>
              <a:rPr lang="ru-RU" altLang="ru-RU" sz="1400" b="1">
                <a:solidFill>
                  <a:srgbClr val="002060"/>
                </a:solidFill>
              </a:rPr>
              <a:t> обнаружена экзантема (кожные высыпания)</a:t>
            </a:r>
            <a:endParaRPr lang="ru-RU" altLang="ru-RU" sz="1300" i="1">
              <a:solidFill>
                <a:srgbClr val="002060"/>
              </a:solidFill>
            </a:endParaRPr>
          </a:p>
        </p:txBody>
      </p:sp>
      <p:sp>
        <p:nvSpPr>
          <p:cNvPr id="13315" name="Oval 45"/>
          <p:cNvSpPr>
            <a:spLocks noChangeArrowheads="1"/>
          </p:cNvSpPr>
          <p:nvPr/>
        </p:nvSpPr>
        <p:spPr bwMode="auto">
          <a:xfrm>
            <a:off x="2095500" y="3867150"/>
            <a:ext cx="7943850" cy="1738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При отсутствии эффекта от проводимого лечения и ухудшении состояния </a:t>
            </a:r>
          </a:p>
          <a:p>
            <a:pPr algn="ctr"/>
            <a:r>
              <a:rPr lang="ru-RU" sz="1400"/>
              <a:t>показана телемедицинская консультация с главным внештатным специалистом </a:t>
            </a:r>
          </a:p>
          <a:p>
            <a:pPr algn="ctr"/>
            <a:r>
              <a:rPr lang="ru-RU" sz="1400"/>
              <a:t>по инфекционным  болезням у детей Минздрава Московской области и/или </a:t>
            </a:r>
          </a:p>
          <a:p>
            <a:pPr algn="ctr"/>
            <a:r>
              <a:rPr lang="ru-RU" sz="1400"/>
              <a:t>зав. отделом детских инфекционных заболеваний </a:t>
            </a:r>
          </a:p>
          <a:p>
            <a:pPr algn="ctr"/>
            <a:r>
              <a:rPr lang="ru-RU" sz="1400"/>
              <a:t>ГБУЗ МО «НИКИ детства Минздрава Московской области»</a:t>
            </a:r>
          </a:p>
        </p:txBody>
      </p:sp>
      <p:sp>
        <p:nvSpPr>
          <p:cNvPr id="13316" name="Rectangle 47"/>
          <p:cNvSpPr>
            <a:spLocks noChangeArrowheads="1"/>
          </p:cNvSpPr>
          <p:nvPr/>
        </p:nvSpPr>
        <p:spPr bwMode="auto">
          <a:xfrm>
            <a:off x="0" y="5762625"/>
            <a:ext cx="12192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ГБУЗ МО “Научно-исследовательский клинический институт детства</a:t>
            </a:r>
            <a:r>
              <a:rPr lang="en-US" sz="1400"/>
              <a:t> </a:t>
            </a:r>
            <a:r>
              <a:rPr lang="ru-RU" sz="1400"/>
              <a:t>МЗ МО”:  </a:t>
            </a:r>
            <a:r>
              <a:rPr lang="en-US" sz="1400">
                <a:hlinkClick r:id="rId2"/>
              </a:rPr>
              <a:t>https://nikid.ru/</a:t>
            </a:r>
            <a:r>
              <a:rPr lang="ru-RU" sz="1400"/>
              <a:t>, тел.: +7(498)699-53-10</a:t>
            </a:r>
          </a:p>
          <a:p>
            <a:r>
              <a:rPr lang="ru-RU" sz="1400"/>
              <a:t>Главный внештатный специалист по инфекционным болезням у детей МЗ МО, д.м.н. Е.Р. Мескина</a:t>
            </a:r>
          </a:p>
          <a:p>
            <a:r>
              <a:rPr lang="ru-RU" sz="1400"/>
              <a:t>Зав. отделом детских инфекционных заболеваний НИКИ детства, д.м.н. С.Г. Горбунов</a:t>
            </a:r>
          </a:p>
          <a:p>
            <a:endParaRPr lang="ru-RU" sz="1400"/>
          </a:p>
        </p:txBody>
      </p:sp>
      <p:sp>
        <p:nvSpPr>
          <p:cNvPr id="13317" name="Rectangle 23"/>
          <p:cNvSpPr>
            <a:spLocks noChangeArrowheads="1"/>
          </p:cNvSpPr>
          <p:nvPr/>
        </p:nvSpPr>
        <p:spPr bwMode="auto">
          <a:xfrm>
            <a:off x="4878388" y="1404938"/>
            <a:ext cx="2211387" cy="442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Лихорадка, интоксикация</a:t>
            </a:r>
          </a:p>
        </p:txBody>
      </p:sp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168275" y="2133600"/>
            <a:ext cx="5622925" cy="1169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Анализ крови на маркёры ВПГ-1-2, ЭБВ, ЦМВ, ВГЧ-6, </a:t>
            </a:r>
            <a:r>
              <a:rPr lang="en-US" sz="1400"/>
              <a:t>VZV</a:t>
            </a:r>
            <a:r>
              <a:rPr lang="ru-RU" sz="1400"/>
              <a:t>, </a:t>
            </a:r>
          </a:p>
          <a:p>
            <a:pPr algn="ctr"/>
            <a:r>
              <a:rPr lang="ru-RU" sz="1400"/>
              <a:t>парвовирусу В19, вирусам кори, краснухи, иерсиний;</a:t>
            </a:r>
          </a:p>
          <a:p>
            <a:pPr algn="ctr"/>
            <a:r>
              <a:rPr lang="ru-RU" sz="1400"/>
              <a:t>стрептотест; реакция латекс-агглютинации на антигены </a:t>
            </a:r>
          </a:p>
          <a:p>
            <a:pPr algn="ctr"/>
            <a:r>
              <a:rPr lang="en-US" sz="1400"/>
              <a:t>N. meningitidis</a:t>
            </a:r>
            <a:r>
              <a:rPr lang="ru-RU" sz="1400"/>
              <a:t>; анализ кала методом ПЦР на РНК энтеровирусов</a:t>
            </a:r>
          </a:p>
        </p:txBody>
      </p:sp>
      <p:sp>
        <p:nvSpPr>
          <p:cNvPr id="13319" name="Rectangle 25"/>
          <p:cNvSpPr>
            <a:spLocks noChangeArrowheads="1"/>
          </p:cNvSpPr>
          <p:nvPr/>
        </p:nvSpPr>
        <p:spPr bwMode="auto">
          <a:xfrm>
            <a:off x="7862888" y="2152650"/>
            <a:ext cx="1062037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Кожный зуд</a:t>
            </a:r>
          </a:p>
        </p:txBody>
      </p:sp>
      <p:sp>
        <p:nvSpPr>
          <p:cNvPr id="13320" name="AutoShape 26"/>
          <p:cNvSpPr>
            <a:spLocks noChangeArrowheads="1"/>
          </p:cNvSpPr>
          <p:nvPr/>
        </p:nvSpPr>
        <p:spPr bwMode="auto">
          <a:xfrm>
            <a:off x="5821363" y="1150938"/>
            <a:ext cx="244475" cy="1666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27"/>
          <p:cNvSpPr>
            <a:spLocks noChangeArrowheads="1"/>
          </p:cNvSpPr>
          <p:nvPr/>
        </p:nvSpPr>
        <p:spPr bwMode="auto">
          <a:xfrm>
            <a:off x="3608388" y="187642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AutoShape 28"/>
          <p:cNvSpPr>
            <a:spLocks noChangeArrowheads="1"/>
          </p:cNvSpPr>
          <p:nvPr/>
        </p:nvSpPr>
        <p:spPr bwMode="auto">
          <a:xfrm>
            <a:off x="8288338" y="1906588"/>
            <a:ext cx="244475" cy="1857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AutoShape 29"/>
          <p:cNvSpPr>
            <a:spLocks noChangeArrowheads="1"/>
          </p:cNvSpPr>
          <p:nvPr/>
        </p:nvSpPr>
        <p:spPr bwMode="auto">
          <a:xfrm>
            <a:off x="10026650" y="2605088"/>
            <a:ext cx="244475" cy="1666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3373438" y="1366838"/>
            <a:ext cx="677862" cy="442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есть</a:t>
            </a:r>
          </a:p>
        </p:txBody>
      </p:sp>
      <p:sp>
        <p:nvSpPr>
          <p:cNvPr id="13327" name="Rectangle 23"/>
          <p:cNvSpPr>
            <a:spLocks noChangeArrowheads="1"/>
          </p:cNvSpPr>
          <p:nvPr/>
        </p:nvSpPr>
        <p:spPr bwMode="auto">
          <a:xfrm>
            <a:off x="8064500" y="1384300"/>
            <a:ext cx="677863" cy="442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нет</a:t>
            </a: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4149725" y="1484313"/>
            <a:ext cx="600075" cy="246062"/>
          </a:xfrm>
          <a:prstGeom prst="leftArrow">
            <a:avLst>
              <a:gd name="adj1" fmla="val 50000"/>
              <a:gd name="adj2" fmla="val 609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7235825" y="1473200"/>
            <a:ext cx="708025" cy="276225"/>
          </a:xfrm>
          <a:prstGeom prst="rightArrow">
            <a:avLst>
              <a:gd name="adj1" fmla="val 50000"/>
              <a:gd name="adj2" fmla="val 640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7167563" y="2200275"/>
            <a:ext cx="600075" cy="246063"/>
          </a:xfrm>
          <a:prstGeom prst="leftArrow">
            <a:avLst>
              <a:gd name="adj1" fmla="val 50000"/>
              <a:gd name="adj2" fmla="val 609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Rectangle 23"/>
          <p:cNvSpPr>
            <a:spLocks noChangeArrowheads="1"/>
          </p:cNvSpPr>
          <p:nvPr/>
        </p:nvSpPr>
        <p:spPr bwMode="auto">
          <a:xfrm>
            <a:off x="6402388" y="2132013"/>
            <a:ext cx="677862" cy="442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есть</a:t>
            </a: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8996363" y="2190750"/>
            <a:ext cx="708025" cy="276225"/>
          </a:xfrm>
          <a:prstGeom prst="rightArrow">
            <a:avLst>
              <a:gd name="adj1" fmla="val 50000"/>
              <a:gd name="adj2" fmla="val 640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Rectangle 23"/>
          <p:cNvSpPr>
            <a:spLocks noChangeArrowheads="1"/>
          </p:cNvSpPr>
          <p:nvPr/>
        </p:nvSpPr>
        <p:spPr bwMode="auto">
          <a:xfrm>
            <a:off x="9775825" y="2111375"/>
            <a:ext cx="677863" cy="442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нет</a:t>
            </a:r>
          </a:p>
        </p:txBody>
      </p:sp>
      <p:sp>
        <p:nvSpPr>
          <p:cNvPr id="13334" name="AutoShape 28"/>
          <p:cNvSpPr>
            <a:spLocks noChangeArrowheads="1"/>
          </p:cNvSpPr>
          <p:nvPr/>
        </p:nvSpPr>
        <p:spPr bwMode="auto">
          <a:xfrm>
            <a:off x="6646863" y="2633663"/>
            <a:ext cx="244475" cy="1857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6188075" y="2868613"/>
            <a:ext cx="1069975" cy="24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Общий </a:t>
            </a:r>
            <a:r>
              <a:rPr lang="en-US" sz="1400"/>
              <a:t>IgE</a:t>
            </a:r>
            <a:endParaRPr lang="ru-RU" sz="1400"/>
          </a:p>
        </p:txBody>
      </p:sp>
      <p:sp>
        <p:nvSpPr>
          <p:cNvPr id="13336" name="AutoShape 27"/>
          <p:cNvSpPr>
            <a:spLocks noChangeArrowheads="1"/>
          </p:cNvSpPr>
          <p:nvPr/>
        </p:nvSpPr>
        <p:spPr bwMode="auto">
          <a:xfrm>
            <a:off x="1484313" y="3379788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7" name="Rectangle 23"/>
          <p:cNvSpPr>
            <a:spLocks noChangeArrowheads="1"/>
          </p:cNvSpPr>
          <p:nvPr/>
        </p:nvSpPr>
        <p:spPr bwMode="auto">
          <a:xfrm>
            <a:off x="169863" y="3644900"/>
            <a:ext cx="2790825" cy="24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инфекциониста</a:t>
            </a:r>
          </a:p>
        </p:txBody>
      </p:sp>
      <p:sp>
        <p:nvSpPr>
          <p:cNvPr id="13338" name="AutoShape 27"/>
          <p:cNvSpPr>
            <a:spLocks noChangeArrowheads="1"/>
          </p:cNvSpPr>
          <p:nvPr/>
        </p:nvSpPr>
        <p:spPr bwMode="auto">
          <a:xfrm>
            <a:off x="2436813" y="397827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9" name="AutoShape 28"/>
          <p:cNvSpPr>
            <a:spLocks noChangeArrowheads="1"/>
          </p:cNvSpPr>
          <p:nvPr/>
        </p:nvSpPr>
        <p:spPr bwMode="auto">
          <a:xfrm>
            <a:off x="6637338" y="3163888"/>
            <a:ext cx="244475" cy="1857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Rectangle 23"/>
          <p:cNvSpPr>
            <a:spLocks noChangeArrowheads="1"/>
          </p:cNvSpPr>
          <p:nvPr/>
        </p:nvSpPr>
        <p:spPr bwMode="auto">
          <a:xfrm>
            <a:off x="3336925" y="3408363"/>
            <a:ext cx="3870325" cy="24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аллерголога, дерматолога</a:t>
            </a:r>
          </a:p>
        </p:txBody>
      </p:sp>
      <p:sp>
        <p:nvSpPr>
          <p:cNvPr id="13342" name="Rectangle 25"/>
          <p:cNvSpPr>
            <a:spLocks noChangeArrowheads="1"/>
          </p:cNvSpPr>
          <p:nvPr/>
        </p:nvSpPr>
        <p:spPr bwMode="auto">
          <a:xfrm>
            <a:off x="7843838" y="2851150"/>
            <a:ext cx="4197350" cy="823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ОАК, анализ крови на ЦИК, коагулограмма, </a:t>
            </a:r>
          </a:p>
          <a:p>
            <a:pPr algn="ctr"/>
            <a:r>
              <a:rPr lang="ru-RU" sz="1400"/>
              <a:t>анализ крови на </a:t>
            </a:r>
            <a:r>
              <a:rPr lang="en-US" sz="1400"/>
              <a:t>IgG </a:t>
            </a:r>
            <a:r>
              <a:rPr lang="ru-RU" sz="1400"/>
              <a:t>к паразитам, анализ кала </a:t>
            </a:r>
          </a:p>
          <a:p>
            <a:pPr algn="ctr"/>
            <a:r>
              <a:rPr lang="ru-RU" sz="1400"/>
              <a:t>на яйца гельминтов и простейших</a:t>
            </a:r>
          </a:p>
        </p:txBody>
      </p:sp>
      <p:sp>
        <p:nvSpPr>
          <p:cNvPr id="13343" name="AutoShape 28"/>
          <p:cNvSpPr>
            <a:spLocks noChangeArrowheads="1"/>
          </p:cNvSpPr>
          <p:nvPr/>
        </p:nvSpPr>
        <p:spPr bwMode="auto">
          <a:xfrm>
            <a:off x="10963275" y="3733800"/>
            <a:ext cx="244475" cy="1857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4" name="Rectangle 23"/>
          <p:cNvSpPr>
            <a:spLocks noChangeArrowheads="1"/>
          </p:cNvSpPr>
          <p:nvPr/>
        </p:nvSpPr>
        <p:spPr bwMode="auto">
          <a:xfrm>
            <a:off x="10098088" y="4019550"/>
            <a:ext cx="1927225" cy="1022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гематолога, </a:t>
            </a:r>
          </a:p>
          <a:p>
            <a:pPr algn="ctr"/>
            <a:r>
              <a:rPr lang="ru-RU" sz="1400"/>
              <a:t>ревматолога, </a:t>
            </a:r>
          </a:p>
          <a:p>
            <a:pPr algn="ctr"/>
            <a:r>
              <a:rPr lang="ru-RU" sz="1400"/>
              <a:t>гастроэнтеролога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215</Words>
  <Application>Microsoft Office PowerPoint</Application>
  <PresentationFormat>Широкоэкранный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64</cp:revision>
  <dcterms:created xsi:type="dcterms:W3CDTF">2019-03-11T12:46:36Z</dcterms:created>
  <dcterms:modified xsi:type="dcterms:W3CDTF">2022-07-04T06:39:26Z</dcterms:modified>
</cp:coreProperties>
</file>