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3300"/>
    <a:srgbClr val="008080"/>
    <a:srgbClr val="000066"/>
    <a:srgbClr val="F2F2F2"/>
    <a:srgbClr val="E8EEF8"/>
    <a:srgbClr val="CCCCFF"/>
    <a:srgbClr val="339966"/>
    <a:srgbClr val="FD9663"/>
    <a:srgbClr val="34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8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CD14-CB2D-4DCD-A6C4-DFFE27AB3B1D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</a:t>
            </a:r>
            <a:r>
              <a:rPr lang="en-US" alt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Московской области </a:t>
            </a:r>
            <a:r>
              <a:rPr lang="en-US" alt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маршрутизации  пациентов </a:t>
            </a:r>
            <a:r>
              <a:rPr lang="en-US" alt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 кардиологической   патологии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ru-RU" sz="1200" dirty="0">
                <a:solidFill>
                  <a:schemeClr val="bg1"/>
                </a:solidFill>
              </a:rPr>
              <a:t>ГБУЗ МО “Научно-исследовательский клинический институт детства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ru-RU" sz="1200" dirty="0">
                <a:solidFill>
                  <a:schemeClr val="bg1"/>
                </a:solidFill>
              </a:rPr>
              <a:t>Минздрава Московской области”</a:t>
            </a:r>
            <a:r>
              <a:rPr lang="en-US" sz="1200" dirty="0">
                <a:solidFill>
                  <a:srgbClr val="FFFF00"/>
                </a:solidFill>
                <a:hlinkClick r:id="rId2"/>
              </a:rPr>
              <a:t>https://nikid.ru</a:t>
            </a:r>
            <a:r>
              <a:rPr lang="en-US" sz="1200" dirty="0">
                <a:solidFill>
                  <a:schemeClr val="bg1"/>
                </a:solidFill>
                <a:hlinkClick r:id="rId2"/>
              </a:rPr>
              <a:t>/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609142" y="1455420"/>
            <a:ext cx="4339819" cy="14401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solidFill>
              <a:srgbClr val="99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1"/>
              </a:buClr>
              <a:defRPr/>
            </a:pPr>
            <a:endParaRPr lang="ru-RU" altLang="ru-RU" sz="1600" b="1" dirty="0">
              <a:solidFill>
                <a:srgbClr val="990000"/>
              </a:solidFill>
              <a:cs typeface="Calibri" panose="020F0502020204030204" pitchFamily="34" charset="0"/>
            </a:endParaRPr>
          </a:p>
        </p:txBody>
      </p:sp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658443" y="3455194"/>
            <a:ext cx="424371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990000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sz="1200" b="1" dirty="0">
                <a:ea typeface="Times New Roman"/>
                <a:cs typeface="Calibri" panose="020F0502020204030204" pitchFamily="34" charset="0"/>
              </a:rPr>
              <a:t>Госпитализация в ближайшее  отделение  ОАРИТ </a:t>
            </a:r>
          </a:p>
          <a:p>
            <a:pPr>
              <a:buClr>
                <a:srgbClr val="000000"/>
              </a:buClr>
              <a:buSzPct val="100000"/>
            </a:pPr>
            <a:r>
              <a:rPr lang="ru-RU" sz="1200" b="1" dirty="0">
                <a:ea typeface="Times New Roman"/>
                <a:cs typeface="Calibri" panose="020F0502020204030204" pitchFamily="34" charset="0"/>
              </a:rPr>
              <a:t>с детскими    койками 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2696344" y="715074"/>
            <a:ext cx="679931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dirty="0">
                <a:solidFill>
                  <a:srgbClr val="002060"/>
                </a:solidFill>
              </a:rPr>
              <a:t>У ребенка </a:t>
            </a:r>
            <a:r>
              <a:rPr lang="ru-RU" altLang="ru-RU" sz="1400" b="1">
                <a:solidFill>
                  <a:srgbClr val="002060"/>
                </a:solidFill>
              </a:rPr>
              <a:t>выявлена\заподозрена кардиологическая   </a:t>
            </a:r>
            <a:r>
              <a:rPr lang="ru-RU" altLang="ru-RU" sz="1400" b="1" dirty="0">
                <a:solidFill>
                  <a:srgbClr val="002060"/>
                </a:solidFill>
              </a:rPr>
              <a:t>патология</a:t>
            </a:r>
            <a:endParaRPr lang="ru-RU" altLang="ru-RU" sz="1300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609142" y="4694907"/>
            <a:ext cx="6797498" cy="1554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sz="1100" i="1" dirty="0"/>
              <a:t>*</a:t>
            </a:r>
            <a:r>
              <a:rPr lang="ru-RU" sz="1100" b="1" i="1" dirty="0"/>
              <a:t>Дети от 0 до 1 месяца направляются на  госпитализацию: </a:t>
            </a:r>
          </a:p>
          <a:p>
            <a:pPr marL="228600" indent="-228600">
              <a:buClr>
                <a:srgbClr val="000000"/>
              </a:buClr>
              <a:buSzPct val="100000"/>
              <a:buAutoNum type="arabicPeriod"/>
            </a:pPr>
            <a:r>
              <a:rPr lang="ru-RU" sz="1050" b="1" dirty="0"/>
              <a:t>ГБУЗ МО «ГКБ  г. Королев»,  зам. гл. врача по стационару </a:t>
            </a:r>
            <a:r>
              <a:rPr lang="ru-RU" sz="1050" b="1" dirty="0" err="1"/>
              <a:t>Шахназярян</a:t>
            </a:r>
            <a:r>
              <a:rPr lang="ru-RU" sz="1050" b="1" dirty="0"/>
              <a:t> Артур </a:t>
            </a:r>
            <a:r>
              <a:rPr lang="ru-RU" sz="1050" b="1" dirty="0" err="1"/>
              <a:t>Арутюнович</a:t>
            </a:r>
            <a:r>
              <a:rPr lang="ru-RU" sz="1050" b="1" dirty="0"/>
              <a:t>,  тел. 89166917446</a:t>
            </a:r>
          </a:p>
          <a:p>
            <a:pPr>
              <a:buClr>
                <a:srgbClr val="000000"/>
              </a:buClr>
              <a:buSzPct val="100000"/>
            </a:pPr>
            <a:r>
              <a:rPr lang="ru-RU" sz="1050" b="1" dirty="0"/>
              <a:t>2.     ГБУЗ МО «Городская  детская  больница    г Подольск», зам. гл. врача   по лечебной работе  </a:t>
            </a:r>
            <a:r>
              <a:rPr lang="ru-RU" sz="1050" b="1" dirty="0" err="1"/>
              <a:t>Манукян</a:t>
            </a:r>
            <a:r>
              <a:rPr lang="ru-RU" sz="1050" b="1" dirty="0"/>
              <a:t> Анастасия Валерьевна    тел. 89295872223</a:t>
            </a:r>
          </a:p>
          <a:p>
            <a:pPr>
              <a:buClr>
                <a:srgbClr val="000000"/>
              </a:buClr>
              <a:buSzPct val="100000"/>
            </a:pPr>
            <a:r>
              <a:rPr lang="ru-RU" sz="1050" b="1" dirty="0"/>
              <a:t>*</a:t>
            </a:r>
            <a:r>
              <a:rPr lang="ru-RU" sz="1100" b="1" i="1" dirty="0"/>
              <a:t>Дети от 1 месяца  до 18 лет направляются на госпитализацию:</a:t>
            </a:r>
          </a:p>
          <a:p>
            <a:pPr marL="228600" indent="-228600">
              <a:buClr>
                <a:srgbClr val="000000"/>
              </a:buClr>
              <a:buSzPct val="100000"/>
              <a:buAutoNum type="arabicPeriod"/>
            </a:pPr>
            <a:r>
              <a:rPr lang="ru-RU" sz="1050" b="1" dirty="0">
                <a:solidFill>
                  <a:prstClr val="black"/>
                </a:solidFill>
              </a:rPr>
              <a:t>ГБУЗ МО «НИКИ детства МЗ МО» ( г. Мытищи)  </a:t>
            </a:r>
            <a:r>
              <a:rPr lang="ru-RU" sz="1050" b="1" dirty="0"/>
              <a:t> в детское кардиологическое отделение   (зав. отделением Дроздова </a:t>
            </a:r>
            <a:r>
              <a:rPr lang="ru-RU" sz="1050" b="1" dirty="0" err="1"/>
              <a:t>Альфия</a:t>
            </a:r>
            <a:r>
              <a:rPr lang="ru-RU" sz="1050" b="1" dirty="0"/>
              <a:t> </a:t>
            </a:r>
            <a:r>
              <a:rPr lang="ru-RU" sz="1050" b="1" dirty="0" err="1"/>
              <a:t>Измайловна</a:t>
            </a:r>
            <a:r>
              <a:rPr lang="ru-RU" sz="1050" b="1" dirty="0"/>
              <a:t>, ГВС  детский кардиолог  МЗ МО  тел.  89258849850) </a:t>
            </a:r>
          </a:p>
          <a:p>
            <a:pPr lvl="0">
              <a:buClr>
                <a:srgbClr val="000000"/>
              </a:buClr>
              <a:buSzPct val="100000"/>
            </a:pPr>
            <a:r>
              <a:rPr lang="ru-RU" sz="1050" b="1" dirty="0"/>
              <a:t> 2.    ГБУЗ МО «Городская детская больница г Подольск» (</a:t>
            </a:r>
            <a:r>
              <a:rPr lang="ru-RU" altLang="ru-RU" sz="1050" b="1" dirty="0">
                <a:solidFill>
                  <a:srgbClr val="002060"/>
                </a:solidFill>
              </a:rPr>
              <a:t> </a:t>
            </a:r>
            <a:r>
              <a:rPr lang="ru-RU" sz="1050" b="1" dirty="0">
                <a:solidFill>
                  <a:prstClr val="black"/>
                </a:solidFill>
              </a:rPr>
              <a:t>зам. гл. врача   по лечебной работе  </a:t>
            </a:r>
            <a:r>
              <a:rPr lang="ru-RU" sz="1050" b="1" dirty="0" err="1">
                <a:solidFill>
                  <a:prstClr val="black"/>
                </a:solidFill>
              </a:rPr>
              <a:t>Манукян</a:t>
            </a:r>
            <a:r>
              <a:rPr lang="ru-RU" sz="1050" b="1" dirty="0">
                <a:solidFill>
                  <a:prstClr val="black"/>
                </a:solidFill>
              </a:rPr>
              <a:t> Анастасия Валерьевна    тел. 89295872223)</a:t>
            </a:r>
            <a:endParaRPr lang="ru-RU" altLang="ru-RU" sz="1050" b="1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3"/>
          <p:cNvSpPr>
            <a:spLocks noChangeArrowheads="1"/>
          </p:cNvSpPr>
          <p:nvPr/>
        </p:nvSpPr>
        <p:spPr bwMode="auto">
          <a:xfrm>
            <a:off x="7886701" y="5057095"/>
            <a:ext cx="4236719" cy="954107"/>
          </a:xfrm>
          <a:prstGeom prst="rect">
            <a:avLst/>
          </a:prstGeom>
          <a:solidFill>
            <a:schemeClr val="accent6">
              <a:lumMod val="40000"/>
              <a:lumOff val="60000"/>
              <a:alpha val="63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endParaRPr lang="ru-RU" altLang="ru-RU" sz="1400" b="1" i="1" dirty="0">
              <a:solidFill>
                <a:srgbClr val="002060"/>
              </a:solidFill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1400" b="1" dirty="0"/>
              <a:t>ТЕЛЕМЕД- консультации  специалистов 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1400" b="1" dirty="0"/>
              <a:t>ГБУЗ МО «НИКИ детства  МЗ МО»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1400" b="1" dirty="0"/>
              <a:t> (система «врач-врач»)</a:t>
            </a:r>
            <a:endParaRPr lang="ru-RU" sz="1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5364481" y="1517631"/>
            <a:ext cx="3246118" cy="920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bg1"/>
              </a:buClr>
              <a:defRPr/>
            </a:pPr>
            <a:r>
              <a:rPr lang="ru-RU" altLang="ru-RU" sz="1400" b="1" i="1" dirty="0">
                <a:solidFill>
                  <a:srgbClr val="002060"/>
                </a:solidFill>
                <a:cs typeface="Calibri" panose="020F0502020204030204" pitchFamily="34" charset="0"/>
              </a:rPr>
              <a:t>Ребенок   нуждается  </a:t>
            </a:r>
            <a:r>
              <a:rPr lang="ru-RU" altLang="ru-RU" sz="1400" b="1" i="1">
                <a:solidFill>
                  <a:srgbClr val="002060"/>
                </a:solidFill>
                <a:cs typeface="Calibri" panose="020F0502020204030204" pitchFamily="34" charset="0"/>
              </a:rPr>
              <a:t>в  неотложной   </a:t>
            </a:r>
            <a:r>
              <a:rPr lang="ru-RU" altLang="ru-RU" sz="1400" b="1" i="1" dirty="0">
                <a:solidFill>
                  <a:srgbClr val="002060"/>
                </a:solidFill>
                <a:cs typeface="Calibri" panose="020F0502020204030204" pitchFamily="34" charset="0"/>
              </a:rPr>
              <a:t>госпитализации</a:t>
            </a:r>
          </a:p>
          <a:p>
            <a:pPr>
              <a:buClr>
                <a:schemeClr val="bg1"/>
              </a:buClr>
              <a:defRPr/>
            </a:pPr>
            <a:endParaRPr lang="ru-RU" altLang="ru-RU" sz="14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24006" y="3772616"/>
            <a:ext cx="1920243" cy="6024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142" y="1455420"/>
            <a:ext cx="4435928" cy="1725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1200" b="1" i="1" dirty="0">
                <a:solidFill>
                  <a:prstClr val="black"/>
                </a:solidFill>
              </a:rPr>
              <a:t>* </a:t>
            </a:r>
            <a:r>
              <a:rPr lang="ru-RU" sz="1400" b="1" i="1" dirty="0">
                <a:solidFill>
                  <a:prstClr val="black"/>
                </a:solidFill>
              </a:rPr>
              <a:t>Неотложное  состояние, требующее  экстренной  госпитализации   </a:t>
            </a:r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black"/>
                </a:solidFill>
              </a:rPr>
              <a:t>Пароксизмальная тахикардия</a:t>
            </a:r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black"/>
                </a:solidFill>
              </a:rPr>
              <a:t>Шок  и /или  коллапс</a:t>
            </a:r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black"/>
                </a:solidFill>
              </a:rPr>
              <a:t>Острая  сердечная  недостаточность</a:t>
            </a:r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black"/>
                </a:solidFill>
              </a:rPr>
              <a:t>Гипертонический криз  с неврологической  симптоматикой</a:t>
            </a:r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black"/>
                </a:solidFill>
              </a:rPr>
              <a:t>Острый коронарный синдром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sz="1400" b="1" i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82098" y="3777497"/>
            <a:ext cx="142875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ct val="100000"/>
            </a:pPr>
            <a:r>
              <a:rPr lang="ru-RU" altLang="ru-RU" sz="1400" b="1" i="1" dirty="0"/>
              <a:t>«Д» наблюдение</a:t>
            </a:r>
          </a:p>
          <a:p>
            <a:pPr lvl="0" algn="ctr">
              <a:buClr>
                <a:srgbClr val="000000"/>
              </a:buClr>
              <a:buSzPct val="100000"/>
            </a:pPr>
            <a:endParaRPr lang="ru-RU" altLang="ru-RU" sz="14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0" algn="ctr">
              <a:buClr>
                <a:srgbClr val="000000"/>
              </a:buClr>
              <a:buSzPct val="100000"/>
            </a:pPr>
            <a:endParaRPr lang="ru-RU" altLang="ru-RU" sz="16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481" y="2416358"/>
            <a:ext cx="3246118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200" b="1" dirty="0">
                <a:solidFill>
                  <a:prstClr val="black"/>
                </a:solidFill>
              </a:rPr>
              <a:t>Острый  миокардит, перикардит, эндокардит, врожденные  пороки сердца, нарушения   ритма  сердца и проводимости ( выраженная  ригидная  синусовая  тахикардия,  выраженная   ригидная   брадикардия;   пароксизмальная  тахикардия  вне приступа, частая экстрасистолия,  впервые  выявленная   АВ  блокада),  синкопе, </a:t>
            </a:r>
            <a:r>
              <a:rPr lang="ru-RU" sz="1200" b="1" dirty="0" err="1">
                <a:solidFill>
                  <a:prstClr val="black"/>
                </a:solidFill>
              </a:rPr>
              <a:t>кардиомиопатии</a:t>
            </a:r>
            <a:r>
              <a:rPr lang="ru-RU" sz="1200" b="1" dirty="0">
                <a:solidFill>
                  <a:prstClr val="black"/>
                </a:solidFill>
              </a:rPr>
              <a:t>,  неконтролируемая  амбулаторно   артериальная  гипертензия 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974078" y="4211568"/>
            <a:ext cx="472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59980" y="3933706"/>
            <a:ext cx="647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753100" y="4269939"/>
            <a:ext cx="0" cy="3693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136952" y="3002042"/>
            <a:ext cx="0" cy="4531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3642360" y="1129345"/>
            <a:ext cx="7620" cy="3260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059930" y="1129345"/>
            <a:ext cx="0" cy="3693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9319260" y="1129345"/>
            <a:ext cx="0" cy="3260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364481" y="2416358"/>
            <a:ext cx="3246118" cy="175432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182097" y="1517631"/>
            <a:ext cx="2857503" cy="14844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Clr>
                <a:srgbClr val="000000"/>
              </a:buClr>
              <a:buSzPct val="100000"/>
            </a:pPr>
            <a:r>
              <a:rPr lang="ru-RU" altLang="ru-RU" sz="1200" b="1" i="1" dirty="0">
                <a:solidFill>
                  <a:schemeClr val="tx1"/>
                </a:solidFill>
              </a:rPr>
              <a:t>Плановые   консультации  детского   кардиолога:</a:t>
            </a:r>
            <a:endParaRPr lang="ru-RU" altLang="ru-RU" sz="1200" b="1" dirty="0">
              <a:solidFill>
                <a:schemeClr val="tx1"/>
              </a:solidFill>
            </a:endParaRPr>
          </a:p>
          <a:p>
            <a:pPr lvl="0" algn="just">
              <a:buClr>
                <a:srgbClr val="000000"/>
              </a:buClr>
              <a:buSzPct val="100000"/>
            </a:pPr>
            <a:r>
              <a:rPr lang="ru-RU" altLang="ru-RU" sz="1200" b="1" dirty="0">
                <a:solidFill>
                  <a:schemeClr val="tx1"/>
                </a:solidFill>
              </a:rPr>
              <a:t> - территориальный КДЦ    </a:t>
            </a:r>
          </a:p>
          <a:p>
            <a:pPr lvl="0" algn="just">
              <a:buClr>
                <a:srgbClr val="000000"/>
              </a:buClr>
              <a:buSzPct val="100000"/>
            </a:pPr>
            <a:r>
              <a:rPr lang="ru-RU" altLang="ru-RU" sz="1200" b="1">
                <a:solidFill>
                  <a:schemeClr val="tx1"/>
                </a:solidFill>
              </a:rPr>
              <a:t>-  КДЦ ГБУЗ </a:t>
            </a:r>
            <a:r>
              <a:rPr lang="ru-RU" altLang="ru-RU" sz="1200" b="1" dirty="0">
                <a:solidFill>
                  <a:schemeClr val="tx1"/>
                </a:solidFill>
              </a:rPr>
              <a:t>МО «НИКИ детства МЗ МО»    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9495179" y="3002042"/>
            <a:ext cx="0" cy="6785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0264140" y="4447188"/>
            <a:ext cx="1859280" cy="495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Наблюдение  педиатра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11734800" y="3485090"/>
            <a:ext cx="7620" cy="79889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8831580" y="1226820"/>
            <a:ext cx="91440" cy="38302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58140" y="6370320"/>
            <a:ext cx="11506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ГБУЗ МО “Научно-исследовательский клинический институт детства</a:t>
            </a:r>
            <a:r>
              <a:rPr lang="en-US" sz="900" dirty="0"/>
              <a:t> </a:t>
            </a:r>
            <a:r>
              <a:rPr lang="ru-RU" sz="900" dirty="0"/>
              <a:t>Минздрава Московской области”: </a:t>
            </a:r>
            <a:r>
              <a:rPr lang="en-US" sz="900" dirty="0">
                <a:hlinkClick r:id="rId2"/>
              </a:rPr>
              <a:t>https://nikid.ru/</a:t>
            </a:r>
            <a:endParaRPr lang="ru-RU" sz="900" dirty="0"/>
          </a:p>
          <a:p>
            <a:r>
              <a:rPr lang="ru-RU" sz="900" dirty="0"/>
              <a:t>Главный внештатный детский кардиолог Минздрава Московской области  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Дроздова </a:t>
            </a:r>
            <a:r>
              <a:rPr lang="ru-RU" sz="900" dirty="0" err="1">
                <a:solidFill>
                  <a:schemeClr val="accent1">
                    <a:lumMod val="75000"/>
                  </a:schemeClr>
                </a:solidFill>
              </a:rPr>
              <a:t>Альфия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00" dirty="0" err="1">
                <a:solidFill>
                  <a:schemeClr val="accent1">
                    <a:lumMod val="75000"/>
                  </a:schemeClr>
                </a:solidFill>
              </a:rPr>
              <a:t>Измайловна</a:t>
            </a: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900" dirty="0"/>
              <a:t>Главный внештатный специалист Минздрава Московской области  </a:t>
            </a:r>
            <a:r>
              <a:rPr lang="ru-RU" sz="900" dirty="0">
                <a:solidFill>
                  <a:srgbClr val="0070C0"/>
                </a:solidFill>
              </a:rPr>
              <a:t> </a:t>
            </a:r>
            <a:r>
              <a:rPr lang="ru-RU" sz="900" dirty="0" err="1">
                <a:solidFill>
                  <a:srgbClr val="0070C0"/>
                </a:solidFill>
              </a:rPr>
              <a:t>Одинаева</a:t>
            </a:r>
            <a:r>
              <a:rPr lang="ru-RU" sz="900" dirty="0">
                <a:solidFill>
                  <a:srgbClr val="0070C0"/>
                </a:solidFill>
              </a:rPr>
              <a:t> </a:t>
            </a:r>
            <a:r>
              <a:rPr lang="ru-RU" sz="900" dirty="0" err="1">
                <a:solidFill>
                  <a:srgbClr val="0070C0"/>
                </a:solidFill>
              </a:rPr>
              <a:t>Нисо</a:t>
            </a:r>
            <a:r>
              <a:rPr lang="ru-RU" sz="900" dirty="0">
                <a:solidFill>
                  <a:srgbClr val="0070C0"/>
                </a:solidFill>
              </a:rPr>
              <a:t> </a:t>
            </a:r>
            <a:r>
              <a:rPr lang="ru-RU" sz="900" dirty="0" err="1">
                <a:solidFill>
                  <a:srgbClr val="0070C0"/>
                </a:solidFill>
              </a:rPr>
              <a:t>Джумаевна</a:t>
            </a:r>
            <a:r>
              <a:rPr lang="ru-RU" sz="9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623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333</Words>
  <Application>Microsoft Office PowerPoint</Application>
  <PresentationFormat>Широкоэкранный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102</cp:revision>
  <cp:lastPrinted>2023-02-22T13:19:40Z</cp:lastPrinted>
  <dcterms:created xsi:type="dcterms:W3CDTF">2019-03-11T12:46:36Z</dcterms:created>
  <dcterms:modified xsi:type="dcterms:W3CDTF">2023-05-18T07:38:09Z</dcterms:modified>
</cp:coreProperties>
</file>