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8080"/>
    <a:srgbClr val="000066"/>
    <a:srgbClr val="990000"/>
    <a:srgbClr val="F2F2F2"/>
    <a:srgbClr val="E8EEF8"/>
    <a:srgbClr val="CCCCFF"/>
    <a:srgbClr val="339966"/>
    <a:srgbClr val="FD9663"/>
    <a:srgbClr val="344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75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13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26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15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06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00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87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04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6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28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66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28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9CD14-CB2D-4DCD-A6C4-DFFE27AB3B1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39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ikid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12192000" cy="596348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5"/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ru-RU" altLang="ru-RU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лгоритм действий врача-педиатра  участкового Московской области при  наблюдении 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недоношенными и доношенными детьми группы риска по развитию ограниченных возможностей здоровья (ОВЗ)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AA5D6AD-C028-4617-AD5E-359C2DF376CE}"/>
              </a:ext>
            </a:extLst>
          </p:cNvPr>
          <p:cNvSpPr/>
          <p:nvPr/>
        </p:nvSpPr>
        <p:spPr>
          <a:xfrm>
            <a:off x="373679" y="1070006"/>
            <a:ext cx="4857058" cy="2775453"/>
          </a:xfrm>
          <a:prstGeom prst="rect">
            <a:avLst/>
          </a:prstGeom>
          <a:noFill/>
          <a:ln w="31750">
            <a:solidFill>
              <a:srgbClr val="99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bg1"/>
              </a:buClr>
              <a:defRPr/>
            </a:pPr>
            <a:r>
              <a:rPr lang="ru-RU" altLang="ru-RU" sz="1400" b="1" dirty="0" smtClean="0">
                <a:solidFill>
                  <a:srgbClr val="990000"/>
                </a:solidFill>
                <a:cs typeface="Calibri" panose="020F0502020204030204" pitchFamily="34" charset="0"/>
              </a:rPr>
              <a:t>1. Ведение графика </a:t>
            </a:r>
            <a:r>
              <a:rPr lang="ru-RU" altLang="ru-RU" sz="1400" b="1" dirty="0" err="1" smtClean="0">
                <a:solidFill>
                  <a:srgbClr val="990000"/>
                </a:solidFill>
                <a:cs typeface="Calibri" panose="020F0502020204030204" pitchFamily="34" charset="0"/>
              </a:rPr>
              <a:t>перцентильного</a:t>
            </a:r>
            <a:r>
              <a:rPr lang="ru-RU" altLang="ru-RU" sz="1400" b="1" dirty="0" smtClean="0">
                <a:solidFill>
                  <a:srgbClr val="990000"/>
                </a:solidFill>
                <a:cs typeface="Calibri" panose="020F0502020204030204" pitchFamily="34" charset="0"/>
              </a:rPr>
              <a:t> развития </a:t>
            </a:r>
            <a:r>
              <a:rPr lang="ru-RU" altLang="ru-RU" sz="1400" b="1" dirty="0" smtClean="0">
                <a:solidFill>
                  <a:srgbClr val="990000"/>
                </a:solidFill>
                <a:cs typeface="Calibri" panose="020F0502020204030204" pitchFamily="34" charset="0"/>
              </a:rPr>
              <a:t>ребенка.</a:t>
            </a:r>
            <a:endParaRPr lang="ru-RU" altLang="ru-RU" sz="1400" b="1" dirty="0" smtClean="0">
              <a:solidFill>
                <a:srgbClr val="990000"/>
              </a:solidFill>
              <a:cs typeface="Calibri" panose="020F0502020204030204" pitchFamily="34" charset="0"/>
            </a:endParaRPr>
          </a:p>
          <a:p>
            <a:pPr>
              <a:buClr>
                <a:schemeClr val="bg1"/>
              </a:buClr>
              <a:defRPr/>
            </a:pPr>
            <a:r>
              <a:rPr lang="ru-RU" altLang="ru-RU" sz="1400" b="1" dirty="0" smtClean="0">
                <a:solidFill>
                  <a:srgbClr val="990000"/>
                </a:solidFill>
                <a:cs typeface="Calibri" panose="020F0502020204030204" pitchFamily="34" charset="0"/>
              </a:rPr>
              <a:t>2. Проведение патронажа на  </a:t>
            </a:r>
            <a:r>
              <a:rPr lang="ru-RU" altLang="ru-RU" sz="1400" b="1" dirty="0" smtClean="0">
                <a:solidFill>
                  <a:srgbClr val="990000"/>
                </a:solidFill>
                <a:cs typeface="Calibri" panose="020F0502020204030204" pitchFamily="34" charset="0"/>
              </a:rPr>
              <a:t>дому.</a:t>
            </a:r>
            <a:endParaRPr lang="ru-RU" altLang="ru-RU" sz="1400" b="1" dirty="0" smtClean="0">
              <a:solidFill>
                <a:srgbClr val="990000"/>
              </a:solidFill>
              <a:cs typeface="Calibri" panose="020F0502020204030204" pitchFamily="34" charset="0"/>
            </a:endParaRPr>
          </a:p>
          <a:p>
            <a:pPr>
              <a:buClr>
                <a:schemeClr val="bg1"/>
              </a:buClr>
              <a:defRPr/>
            </a:pPr>
            <a:r>
              <a:rPr lang="ru-RU" altLang="ru-RU" sz="1400" b="1" dirty="0" smtClean="0">
                <a:solidFill>
                  <a:srgbClr val="990000"/>
                </a:solidFill>
                <a:cs typeface="Calibri" panose="020F0502020204030204" pitchFamily="34" charset="0"/>
              </a:rPr>
              <a:t>3. </a:t>
            </a:r>
            <a:r>
              <a:rPr lang="ru-RU" altLang="ru-RU" sz="1400" b="1" dirty="0">
                <a:solidFill>
                  <a:srgbClr val="990000"/>
                </a:solidFill>
                <a:cs typeface="Calibri" panose="020F0502020204030204" pitchFamily="34" charset="0"/>
              </a:rPr>
              <a:t>С</a:t>
            </a:r>
            <a:r>
              <a:rPr lang="ru-RU" altLang="ru-RU" sz="1400" b="1" dirty="0" smtClean="0">
                <a:solidFill>
                  <a:srgbClr val="990000"/>
                </a:solidFill>
                <a:cs typeface="Calibri" panose="020F0502020204030204" pitchFamily="34" charset="0"/>
              </a:rPr>
              <a:t>оставление  персонифицированного плана  наблюдения за ребенком и контроль за его </a:t>
            </a:r>
            <a:r>
              <a:rPr lang="ru-RU" altLang="ru-RU" sz="1400" b="1" dirty="0" smtClean="0">
                <a:solidFill>
                  <a:srgbClr val="990000"/>
                </a:solidFill>
                <a:cs typeface="Calibri" panose="020F0502020204030204" pitchFamily="34" charset="0"/>
              </a:rPr>
              <a:t>соблюдения </a:t>
            </a:r>
            <a:r>
              <a:rPr lang="ru-RU" altLang="ru-RU" sz="1400" b="1" dirty="0" smtClean="0">
                <a:solidFill>
                  <a:srgbClr val="990000"/>
                </a:solidFill>
                <a:cs typeface="Calibri" panose="020F0502020204030204" pitchFamily="34" charset="0"/>
              </a:rPr>
              <a:t>заведующим </a:t>
            </a:r>
            <a:r>
              <a:rPr lang="ru-RU" altLang="ru-RU" sz="1400" b="1" dirty="0" smtClean="0">
                <a:solidFill>
                  <a:srgbClr val="990000"/>
                </a:solidFill>
                <a:cs typeface="Calibri" panose="020F0502020204030204" pitchFamily="34" charset="0"/>
              </a:rPr>
              <a:t>отделением </a:t>
            </a:r>
            <a:r>
              <a:rPr lang="ru-RU" altLang="ru-RU" sz="1400" b="1" dirty="0" smtClean="0">
                <a:solidFill>
                  <a:srgbClr val="990000"/>
                </a:solidFill>
                <a:cs typeface="Calibri" panose="020F0502020204030204" pitchFamily="34" charset="0"/>
              </a:rPr>
              <a:t>детской поликлиники (поликлинического отделения</a:t>
            </a:r>
            <a:r>
              <a:rPr lang="ru-RU" altLang="ru-RU" sz="1400" b="1" dirty="0" smtClean="0">
                <a:solidFill>
                  <a:srgbClr val="990000"/>
                </a:solidFill>
                <a:cs typeface="Calibri" panose="020F0502020204030204" pitchFamily="34" charset="0"/>
              </a:rPr>
              <a:t>).</a:t>
            </a:r>
            <a:endParaRPr lang="ru-RU" altLang="ru-RU" sz="1400" b="1" dirty="0" smtClean="0">
              <a:solidFill>
                <a:srgbClr val="990000"/>
              </a:solidFill>
              <a:cs typeface="Calibri" panose="020F0502020204030204" pitchFamily="34" charset="0"/>
            </a:endParaRPr>
          </a:p>
          <a:p>
            <a:pPr>
              <a:buClr>
                <a:schemeClr val="bg1"/>
              </a:buClr>
              <a:defRPr/>
            </a:pPr>
            <a:r>
              <a:rPr lang="ru-RU" altLang="ru-RU" sz="1400" b="1" dirty="0" smtClean="0">
                <a:solidFill>
                  <a:srgbClr val="990000"/>
                </a:solidFill>
                <a:cs typeface="Calibri" panose="020F0502020204030204" pitchFamily="34" charset="0"/>
              </a:rPr>
              <a:t>4.  Взаимодействие  с отделением </a:t>
            </a:r>
            <a:r>
              <a:rPr lang="ru-RU" altLang="ru-RU" sz="1400" b="1" dirty="0" err="1" smtClean="0">
                <a:solidFill>
                  <a:srgbClr val="990000"/>
                </a:solidFill>
                <a:cs typeface="Calibri" panose="020F0502020204030204" pitchFamily="34" charset="0"/>
              </a:rPr>
              <a:t>катамнеза</a:t>
            </a:r>
            <a:r>
              <a:rPr lang="ru-RU" altLang="ru-RU" sz="1400" b="1" dirty="0" smtClean="0">
                <a:solidFill>
                  <a:srgbClr val="990000"/>
                </a:solidFill>
                <a:cs typeface="Calibri" panose="020F0502020204030204" pitchFamily="34" charset="0"/>
              </a:rPr>
              <a:t> Перинатального Центра (диагностика,  согласование терапевтической тактики</a:t>
            </a:r>
            <a:r>
              <a:rPr lang="ru-RU" altLang="ru-RU" sz="1400" b="1" dirty="0" smtClean="0">
                <a:solidFill>
                  <a:srgbClr val="990000"/>
                </a:solidFill>
                <a:cs typeface="Calibri" panose="020F0502020204030204" pitchFamily="34" charset="0"/>
              </a:rPr>
              <a:t>).</a:t>
            </a:r>
            <a:endParaRPr lang="ru-RU" altLang="ru-RU" sz="1400" b="1" dirty="0" smtClean="0">
              <a:solidFill>
                <a:srgbClr val="990000"/>
              </a:solidFill>
              <a:cs typeface="Calibri" panose="020F0502020204030204" pitchFamily="34" charset="0"/>
            </a:endParaRPr>
          </a:p>
          <a:p>
            <a:pPr>
              <a:buClr>
                <a:schemeClr val="bg1"/>
              </a:buClr>
              <a:defRPr/>
            </a:pPr>
            <a:r>
              <a:rPr lang="ru-RU" altLang="ru-RU" sz="1400" b="1" dirty="0">
                <a:solidFill>
                  <a:srgbClr val="990000"/>
                </a:solidFill>
                <a:cs typeface="Calibri" panose="020F0502020204030204" pitchFamily="34" charset="0"/>
              </a:rPr>
              <a:t>5</a:t>
            </a:r>
            <a:r>
              <a:rPr lang="ru-RU" altLang="ru-RU" sz="1400" b="1" dirty="0" smtClean="0">
                <a:solidFill>
                  <a:srgbClr val="990000"/>
                </a:solidFill>
                <a:cs typeface="Calibri" panose="020F0502020204030204" pitchFamily="34" charset="0"/>
              </a:rPr>
              <a:t>. Контроль за </a:t>
            </a:r>
            <a:r>
              <a:rPr lang="ru-RU" altLang="ru-RU" sz="1400" b="1" dirty="0" smtClean="0">
                <a:solidFill>
                  <a:srgbClr val="990000"/>
                </a:solidFill>
                <a:cs typeface="Calibri" panose="020F0502020204030204" pitchFamily="34" charset="0"/>
              </a:rPr>
              <a:t>реабилитацией.</a:t>
            </a:r>
            <a:endParaRPr lang="ru-RU" altLang="ru-RU" sz="1400" b="1" dirty="0" smtClean="0">
              <a:solidFill>
                <a:srgbClr val="990000"/>
              </a:solidFill>
              <a:cs typeface="Calibri" panose="020F0502020204030204" pitchFamily="34" charset="0"/>
            </a:endParaRPr>
          </a:p>
        </p:txBody>
      </p:sp>
      <p:sp>
        <p:nvSpPr>
          <p:cNvPr id="17" name="Прямоугольник 3"/>
          <p:cNvSpPr>
            <a:spLocks noChangeArrowheads="1"/>
          </p:cNvSpPr>
          <p:nvPr/>
        </p:nvSpPr>
        <p:spPr bwMode="auto">
          <a:xfrm>
            <a:off x="373679" y="3891276"/>
            <a:ext cx="485705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</a:ln>
          <a:extLst/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Признаки  неотложного состояния. Три группы экстренности ургентных состояний.</a:t>
            </a:r>
            <a:endParaRPr lang="ru-RU" altLang="ru-RU" sz="1400" b="1" i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3"/>
          <p:cNvSpPr>
            <a:spLocks noChangeArrowheads="1"/>
          </p:cNvSpPr>
          <p:nvPr/>
        </p:nvSpPr>
        <p:spPr bwMode="auto">
          <a:xfrm>
            <a:off x="-1" y="739155"/>
            <a:ext cx="593146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  <a:extLst/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200" b="1" dirty="0" smtClean="0">
                <a:solidFill>
                  <a:srgbClr val="002060"/>
                </a:solidFill>
              </a:rPr>
              <a:t>Ребенок  родился недоношенным и/или имел низкие оценки по шкале </a:t>
            </a:r>
            <a:r>
              <a:rPr lang="en-US" altLang="ru-RU" sz="1200" b="1" dirty="0" smtClean="0">
                <a:solidFill>
                  <a:srgbClr val="002060"/>
                </a:solidFill>
              </a:rPr>
              <a:t>Apgar</a:t>
            </a:r>
            <a:r>
              <a:rPr lang="ru-RU" altLang="ru-RU" sz="1200" b="1" dirty="0" smtClean="0">
                <a:solidFill>
                  <a:srgbClr val="002060"/>
                </a:solidFill>
              </a:rPr>
              <a:t>,  </a:t>
            </a:r>
            <a:r>
              <a:rPr lang="ru-RU" altLang="ru-RU" sz="1200" b="1" dirty="0" err="1" smtClean="0">
                <a:solidFill>
                  <a:srgbClr val="002060"/>
                </a:solidFill>
              </a:rPr>
              <a:t>жизнеугрожающие</a:t>
            </a:r>
            <a:r>
              <a:rPr lang="ru-RU" altLang="ru-RU" sz="1200" b="1" dirty="0" smtClean="0">
                <a:solidFill>
                  <a:srgbClr val="002060"/>
                </a:solidFill>
              </a:rPr>
              <a:t>  состояния</a:t>
            </a:r>
            <a:endParaRPr lang="en-US" altLang="ru-RU" sz="1200" b="1" dirty="0" smtClean="0">
              <a:solidFill>
                <a:srgbClr val="002060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373680" y="5871829"/>
            <a:ext cx="485312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  <a:extLst/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Подозрение на инфекционное  заболевание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400" b="1" i="1" dirty="0" smtClean="0">
              <a:solidFill>
                <a:srgbClr val="002060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300" i="1" dirty="0" smtClean="0">
                <a:solidFill>
                  <a:srgbClr val="002060"/>
                </a:solidFill>
              </a:rPr>
              <a:t>Госпитализация в инфекционный стационар  по месту жительства</a:t>
            </a:r>
            <a:endParaRPr lang="ru-RU" altLang="ru-RU" sz="1300" i="1" dirty="0">
              <a:solidFill>
                <a:srgbClr val="C00000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7ADCF69F-AFDA-45AD-A43E-2EB53CE536B9}"/>
              </a:ext>
            </a:extLst>
          </p:cNvPr>
          <p:cNvSpPr/>
          <p:nvPr/>
        </p:nvSpPr>
        <p:spPr>
          <a:xfrm>
            <a:off x="373679" y="4689816"/>
            <a:ext cx="4853121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 smtClean="0">
                <a:solidFill>
                  <a:srgbClr val="000E2A"/>
                </a:solidFill>
              </a:rPr>
              <a:t>Госпитализация в ближайшее отделение ОРИТ с детскими койками</a:t>
            </a:r>
          </a:p>
        </p:txBody>
      </p:sp>
      <p:sp>
        <p:nvSpPr>
          <p:cNvPr id="43" name="Прямоугольник 3"/>
          <p:cNvSpPr>
            <a:spLocks noChangeArrowheads="1"/>
          </p:cNvSpPr>
          <p:nvPr/>
        </p:nvSpPr>
        <p:spPr bwMode="auto">
          <a:xfrm>
            <a:off x="7132005" y="739155"/>
            <a:ext cx="492145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  <a:ex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Calibri" panose="020F0502020204030204"/>
              </a:rPr>
              <a:t>Наблюдение  на первом году жизни</a:t>
            </a:r>
            <a:endParaRPr kumimoji="0" lang="ru-RU" altLang="ru-RU" sz="1400" b="1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Прямоугольник 3"/>
          <p:cNvSpPr>
            <a:spLocks noChangeArrowheads="1"/>
          </p:cNvSpPr>
          <p:nvPr/>
        </p:nvSpPr>
        <p:spPr bwMode="auto">
          <a:xfrm>
            <a:off x="7152010" y="1218955"/>
            <a:ext cx="4540737" cy="692497"/>
          </a:xfrm>
          <a:prstGeom prst="rect">
            <a:avLst/>
          </a:prstGeom>
          <a:solidFill>
            <a:schemeClr val="bg2">
              <a:lumMod val="90000"/>
              <a:alpha val="19000"/>
            </a:schemeClr>
          </a:solidFill>
          <a:ln w="25400">
            <a:noFill/>
          </a:ln>
          <a:extLst/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ru-RU" sz="1300" i="1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</a:t>
            </a:r>
            <a:r>
              <a:rPr lang="ru-RU" sz="1300" b="1" i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 месяц – 1 раз в неделю. 1 – 6 месяцев – 1 раз в 2 недели, 6 -12 месяцев – 1 раз в месяц. По индивидуальной программе. Осмотр на дому в </a:t>
            </a:r>
            <a:r>
              <a:rPr lang="ru-RU" sz="1300" b="1" i="1" dirty="0" err="1" smtClean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эпид</a:t>
            </a:r>
            <a:r>
              <a:rPr lang="ru-RU" sz="1300" b="1" i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период.</a:t>
            </a:r>
          </a:p>
        </p:txBody>
      </p:sp>
      <p:sp>
        <p:nvSpPr>
          <p:cNvPr id="45" name="Прямоугольник 3"/>
          <p:cNvSpPr>
            <a:spLocks noChangeArrowheads="1"/>
          </p:cNvSpPr>
          <p:nvPr/>
        </p:nvSpPr>
        <p:spPr bwMode="auto">
          <a:xfrm>
            <a:off x="6311720" y="1873120"/>
            <a:ext cx="587788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</a:ln>
          <a:extLst/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Рекомендации</a:t>
            </a:r>
            <a:r>
              <a:rPr lang="ru-RU" altLang="ru-RU" sz="1400" b="1" dirty="0" smtClean="0">
                <a:solidFill>
                  <a:srgbClr val="002060"/>
                </a:solidFill>
              </a:rPr>
              <a:t>: </a:t>
            </a:r>
            <a:r>
              <a:rPr lang="ru-RU" altLang="ru-RU" sz="1400" b="1" dirty="0" err="1" smtClean="0">
                <a:solidFill>
                  <a:srgbClr val="002060"/>
                </a:solidFill>
              </a:rPr>
              <a:t>оксигенация</a:t>
            </a:r>
            <a:r>
              <a:rPr lang="ru-RU" altLang="ru-RU" sz="1400" b="1" dirty="0" smtClean="0">
                <a:solidFill>
                  <a:srgbClr val="002060"/>
                </a:solidFill>
              </a:rPr>
              <a:t> крови, ЧСС, АД, ЧДД, функциональные нарушения. Расчет питания (объем, </a:t>
            </a:r>
            <a:r>
              <a:rPr lang="ru-RU" altLang="ru-RU" sz="1400" b="1" dirty="0" err="1" smtClean="0">
                <a:solidFill>
                  <a:srgbClr val="002060"/>
                </a:solidFill>
              </a:rPr>
              <a:t>калораж</a:t>
            </a:r>
            <a:r>
              <a:rPr lang="ru-RU" altLang="ru-RU" sz="1400" b="1" dirty="0" smtClean="0">
                <a:solidFill>
                  <a:srgbClr val="002060"/>
                </a:solidFill>
              </a:rPr>
              <a:t>, продукты по </a:t>
            </a:r>
            <a:r>
              <a:rPr lang="ru-RU" altLang="ru-RU" sz="1400" b="1" dirty="0" err="1" smtClean="0">
                <a:solidFill>
                  <a:srgbClr val="002060"/>
                </a:solidFill>
              </a:rPr>
              <a:t>постконцептуальному</a:t>
            </a:r>
            <a:r>
              <a:rPr lang="ru-RU" altLang="ru-RU" sz="1400" b="1" dirty="0" smtClean="0">
                <a:solidFill>
                  <a:srgbClr val="002060"/>
                </a:solidFill>
              </a:rPr>
              <a:t> возрасту). Диагноз, назначения. </a:t>
            </a:r>
            <a:r>
              <a:rPr lang="ru-RU" altLang="ru-RU" sz="1400" dirty="0" smtClean="0">
                <a:solidFill>
                  <a:srgbClr val="002060"/>
                </a:solidFill>
              </a:rPr>
              <a:t>ТЕЛЕМЕД-консультация с  кабинетом </a:t>
            </a:r>
            <a:r>
              <a:rPr lang="ru-RU" altLang="ru-RU" sz="1400" dirty="0" err="1" smtClean="0">
                <a:solidFill>
                  <a:srgbClr val="002060"/>
                </a:solidFill>
              </a:rPr>
              <a:t>катамнеза</a:t>
            </a:r>
            <a:r>
              <a:rPr lang="ru-RU" altLang="ru-RU" sz="1400" dirty="0" smtClean="0">
                <a:solidFill>
                  <a:srgbClr val="002060"/>
                </a:solidFill>
              </a:rPr>
              <a:t> ПЦ\ ГВС\НИКИ детства МЗ МО (отд.  реабилитации) для коррекции терапии  и реабилитации</a:t>
            </a:r>
          </a:p>
        </p:txBody>
      </p:sp>
      <p:sp>
        <p:nvSpPr>
          <p:cNvPr id="48" name="Стрелка вниз 47"/>
          <p:cNvSpPr/>
          <p:nvPr/>
        </p:nvSpPr>
        <p:spPr>
          <a:xfrm>
            <a:off x="11692746" y="1116127"/>
            <a:ext cx="360708" cy="72204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Прямоугольник 3"/>
          <p:cNvSpPr>
            <a:spLocks noChangeArrowheads="1"/>
          </p:cNvSpPr>
          <p:nvPr/>
        </p:nvSpPr>
        <p:spPr bwMode="auto">
          <a:xfrm>
            <a:off x="373679" y="5421086"/>
            <a:ext cx="4916778" cy="292388"/>
          </a:xfrm>
          <a:prstGeom prst="rect">
            <a:avLst/>
          </a:prstGeom>
          <a:solidFill>
            <a:schemeClr val="bg2">
              <a:lumMod val="90000"/>
              <a:alpha val="63000"/>
            </a:schemeClr>
          </a:solidFill>
          <a:ln w="25400">
            <a:noFill/>
          </a:ln>
          <a:extLst/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ru-RU" sz="1300" i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Информирование ГВС МЗ МО по профилю заболевания</a:t>
            </a:r>
          </a:p>
        </p:txBody>
      </p:sp>
      <p:sp>
        <p:nvSpPr>
          <p:cNvPr id="60" name="Прямоугольник 59">
            <a:extLst>
              <a:ext uri="{FF2B5EF4-FFF2-40B4-BE49-F238E27FC236}">
                <a16:creationId xmlns="" xmlns:a16="http://schemas.microsoft.com/office/drawing/2014/main" id="{3AA5D6AD-C028-4617-AD5E-359C2DF376CE}"/>
              </a:ext>
            </a:extLst>
          </p:cNvPr>
          <p:cNvSpPr/>
          <p:nvPr/>
        </p:nvSpPr>
        <p:spPr>
          <a:xfrm>
            <a:off x="5528602" y="3158610"/>
            <a:ext cx="6499433" cy="912503"/>
          </a:xfrm>
          <a:prstGeom prst="rect">
            <a:avLst/>
          </a:prstGeom>
          <a:noFill/>
          <a:ln w="3175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bg1"/>
              </a:buClr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Ребенок нуждается в плановой госпитализации по согласованию </a:t>
            </a:r>
            <a:endParaRPr lang="ru-RU" altLang="ru-RU" sz="1600" b="1" dirty="0" smtClean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 algn="ctr">
              <a:buClr>
                <a:schemeClr val="bg1"/>
              </a:buClr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с  </a:t>
            </a:r>
            <a:r>
              <a:rPr lang="ru-RU" altLang="ru-RU" sz="16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главными специалистами, </a:t>
            </a:r>
            <a:r>
              <a:rPr lang="ru-RU" altLang="ru-RU" sz="16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врачами-специалистами</a:t>
            </a:r>
          </a:p>
          <a:p>
            <a:pPr algn="ctr">
              <a:buClr>
                <a:schemeClr val="bg1"/>
              </a:buClr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 и/или </a:t>
            </a:r>
            <a:r>
              <a:rPr lang="ru-RU" altLang="ru-RU" sz="1600" b="1" smtClean="0">
                <a:solidFill>
                  <a:srgbClr val="002060"/>
                </a:solidFill>
                <a:cs typeface="Calibri" panose="020F0502020204030204" pitchFamily="34" charset="0"/>
              </a:rPr>
              <a:t>специалистами  отделения </a:t>
            </a:r>
            <a:r>
              <a:rPr lang="ru-RU" altLang="ru-RU" sz="1600" b="1" smtClean="0">
                <a:solidFill>
                  <a:srgbClr val="002060"/>
                </a:solidFill>
                <a:cs typeface="Calibri" panose="020F0502020204030204" pitchFamily="34" charset="0"/>
              </a:rPr>
              <a:t>(</a:t>
            </a:r>
            <a:r>
              <a:rPr lang="ru-RU" altLang="ru-RU" sz="1600" b="1" smtClean="0">
                <a:solidFill>
                  <a:srgbClr val="002060"/>
                </a:solidFill>
                <a:cs typeface="Calibri" panose="020F0502020204030204" pitchFamily="34" charset="0"/>
              </a:rPr>
              <a:t>кабинета) </a:t>
            </a:r>
            <a:r>
              <a:rPr lang="ru-RU" altLang="ru-RU" sz="1600" b="1" dirty="0" err="1" smtClean="0">
                <a:solidFill>
                  <a:srgbClr val="002060"/>
                </a:solidFill>
                <a:cs typeface="Calibri" panose="020F0502020204030204" pitchFamily="34" charset="0"/>
              </a:rPr>
              <a:t>катамнеза</a:t>
            </a:r>
            <a:r>
              <a:rPr lang="ru-RU" altLang="ru-RU" sz="16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.</a:t>
            </a:r>
          </a:p>
          <a:p>
            <a:pPr algn="ctr">
              <a:buClr>
                <a:schemeClr val="bg1"/>
              </a:buClr>
              <a:defRPr/>
            </a:pPr>
            <a:endParaRPr lang="ru-RU" altLang="ru-RU" sz="1600" b="1" dirty="0" smtClean="0">
              <a:solidFill>
                <a:srgbClr val="002060"/>
              </a:solidFill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72699" y="4521357"/>
            <a:ext cx="4046883" cy="646331"/>
          </a:xfrm>
          <a:prstGeom prst="rect">
            <a:avLst/>
          </a:prstGeom>
          <a:ln w="28575"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/>
              <a:t>Направление на консультацию к </a:t>
            </a:r>
            <a:r>
              <a:rPr lang="ru-RU" sz="1200" b="1" dirty="0" smtClean="0"/>
              <a:t> врачам-специалистам  в территориальный </a:t>
            </a:r>
            <a:r>
              <a:rPr lang="ru-RU" sz="1200" b="1" dirty="0"/>
              <a:t>КДЦ или консультативное отделение НИКИ детства МЗ </a:t>
            </a:r>
            <a:r>
              <a:rPr lang="ru-RU" sz="1200" b="1" dirty="0" smtClean="0"/>
              <a:t>МО</a:t>
            </a:r>
            <a:endParaRPr lang="ru-RU" sz="1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11719" y="5314682"/>
            <a:ext cx="4871473" cy="461665"/>
          </a:xfrm>
          <a:prstGeom prst="rect">
            <a:avLst/>
          </a:prstGeom>
          <a:ln w="28575"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/>
              <a:t>Дети </a:t>
            </a:r>
            <a:r>
              <a:rPr lang="ru-RU" sz="1200" b="1" dirty="0" smtClean="0"/>
              <a:t>направляются </a:t>
            </a:r>
            <a:r>
              <a:rPr lang="ru-RU" sz="1200" b="1" dirty="0"/>
              <a:t>на госпитализацию в </a:t>
            </a:r>
            <a:r>
              <a:rPr lang="ru-RU" sz="1200" b="1" dirty="0" smtClean="0"/>
              <a:t> МОЦОМД, МОНИКИ,  Подольская ГДБ , ГБ  г.  Королев (после ТЕЛЕМЕД-консультации)</a:t>
            </a:r>
            <a:endParaRPr lang="ru-RU" sz="1200" b="1" dirty="0"/>
          </a:p>
        </p:txBody>
      </p:sp>
      <p:sp>
        <p:nvSpPr>
          <p:cNvPr id="63" name="Стрелка вправо 62"/>
          <p:cNvSpPr/>
          <p:nvPr/>
        </p:nvSpPr>
        <p:spPr>
          <a:xfrm rot="5400000">
            <a:off x="4749805" y="2072443"/>
            <a:ext cx="1908552" cy="214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115775" y="4165103"/>
            <a:ext cx="575735" cy="290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Нет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28603" y="5989954"/>
            <a:ext cx="6661004" cy="8527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</a:rPr>
              <a:t>ГБУЗ МО “Научно-исследовательский клинический институт детства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ru-RU" sz="1000" dirty="0">
                <a:solidFill>
                  <a:schemeClr val="tx1"/>
                </a:solidFill>
              </a:rPr>
              <a:t>Минздрава Московской области”:  </a:t>
            </a:r>
            <a:r>
              <a:rPr lang="en-US" sz="1000" dirty="0">
                <a:solidFill>
                  <a:schemeClr val="tx1"/>
                </a:solidFill>
                <a:hlinkClick r:id="rId2"/>
              </a:rPr>
              <a:t>https://nikid.ru</a:t>
            </a:r>
            <a:r>
              <a:rPr lang="en-US" sz="1000" dirty="0">
                <a:hlinkClick r:id="rId2"/>
              </a:rPr>
              <a:t>/</a:t>
            </a:r>
            <a:endParaRPr lang="ru-RU" sz="1000" dirty="0"/>
          </a:p>
          <a:p>
            <a:r>
              <a:rPr lang="ru-RU" sz="1000" dirty="0">
                <a:solidFill>
                  <a:schemeClr val="tx1"/>
                </a:solidFill>
              </a:rPr>
              <a:t>Отдел неонатального развития и когнитивных нарушений ГБУЗ МО «НИКИ детства МЗ МО» </a:t>
            </a:r>
          </a:p>
          <a:p>
            <a:r>
              <a:rPr lang="ru-RU" sz="1000" dirty="0">
                <a:solidFill>
                  <a:schemeClr val="tx1"/>
                </a:solidFill>
              </a:rPr>
              <a:t>Заведующая:  </a:t>
            </a:r>
            <a:r>
              <a:rPr lang="ru-RU" sz="1000" dirty="0">
                <a:solidFill>
                  <a:schemeClr val="accent1">
                    <a:lumMod val="75000"/>
                  </a:schemeClr>
                </a:solidFill>
              </a:rPr>
              <a:t>Захарова Нина Ивановна, 8 926 073 83 82</a:t>
            </a:r>
          </a:p>
          <a:p>
            <a:r>
              <a:rPr lang="ru-RU" sz="1000" dirty="0">
                <a:solidFill>
                  <a:schemeClr val="tx1"/>
                </a:solidFill>
              </a:rPr>
              <a:t>Рецензент:  заведующий КДЦ №1 ГБУЗ МО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ru-RU" sz="1000" dirty="0">
                <a:solidFill>
                  <a:schemeClr val="tx1"/>
                </a:solidFill>
              </a:rPr>
              <a:t>«НИКИ детства Минздрава Московской области» </a:t>
            </a:r>
          </a:p>
          <a:p>
            <a:r>
              <a:rPr lang="ru-RU" sz="1000" b="1" dirty="0">
                <a:solidFill>
                  <a:srgbClr val="0070C0"/>
                </a:solidFill>
              </a:rPr>
              <a:t>Пак Лолита </a:t>
            </a:r>
            <a:r>
              <a:rPr lang="ru-RU" sz="1000" b="1" dirty="0" err="1">
                <a:solidFill>
                  <a:srgbClr val="0070C0"/>
                </a:solidFill>
              </a:rPr>
              <a:t>Алиевна</a:t>
            </a:r>
            <a:r>
              <a:rPr lang="ru-RU" sz="1000" b="1" dirty="0">
                <a:solidFill>
                  <a:srgbClr val="0070C0"/>
                </a:solidFill>
              </a:rPr>
              <a:t>, </a:t>
            </a:r>
            <a:r>
              <a:rPr lang="ru-RU" sz="1000" b="1" dirty="0" smtClean="0">
                <a:solidFill>
                  <a:srgbClr val="0070C0"/>
                </a:solidFill>
              </a:rPr>
              <a:t>врач-невролог, д.м.н.</a:t>
            </a:r>
            <a:endParaRPr lang="ru-RU" sz="1000" b="1" dirty="0">
              <a:solidFill>
                <a:srgbClr val="0070C0"/>
              </a:solidFill>
            </a:endParaRPr>
          </a:p>
          <a:p>
            <a:endParaRPr lang="ru-RU" sz="800" b="1" i="1" dirty="0">
              <a:solidFill>
                <a:schemeClr val="tx1"/>
              </a:solidFill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2717734" y="4478349"/>
            <a:ext cx="199411" cy="19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2717733" y="6139278"/>
            <a:ext cx="199411" cy="19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4" name="Стрелка вниз 33"/>
          <p:cNvSpPr/>
          <p:nvPr/>
        </p:nvSpPr>
        <p:spPr>
          <a:xfrm>
            <a:off x="2661495" y="1240910"/>
            <a:ext cx="199411" cy="19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5" name="Стрелка вниз 34"/>
          <p:cNvSpPr/>
          <p:nvPr/>
        </p:nvSpPr>
        <p:spPr>
          <a:xfrm>
            <a:off x="3836240" y="5147778"/>
            <a:ext cx="199411" cy="19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6" name="Стрелка вправо 35"/>
          <p:cNvSpPr/>
          <p:nvPr/>
        </p:nvSpPr>
        <p:spPr>
          <a:xfrm>
            <a:off x="6086578" y="861793"/>
            <a:ext cx="890311" cy="152044"/>
          </a:xfrm>
          <a:prstGeom prst="rightArrow">
            <a:avLst>
              <a:gd name="adj1" fmla="val 7215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9403643" y="1063071"/>
            <a:ext cx="199411" cy="19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8" name="Стрелка вниз 37"/>
          <p:cNvSpPr/>
          <p:nvPr/>
        </p:nvSpPr>
        <p:spPr>
          <a:xfrm>
            <a:off x="8713249" y="4141020"/>
            <a:ext cx="281553" cy="332693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Стрелка вниз 38"/>
          <p:cNvSpPr/>
          <p:nvPr/>
        </p:nvSpPr>
        <p:spPr>
          <a:xfrm>
            <a:off x="6671435" y="4165102"/>
            <a:ext cx="360708" cy="1047933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086578" y="4527346"/>
            <a:ext cx="575735" cy="290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Да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62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347</Words>
  <Application>Microsoft Office PowerPoint</Application>
  <PresentationFormat>Произвольный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</cp:lastModifiedBy>
  <cp:revision>88</cp:revision>
  <dcterms:created xsi:type="dcterms:W3CDTF">2019-03-11T12:46:36Z</dcterms:created>
  <dcterms:modified xsi:type="dcterms:W3CDTF">2023-04-19T06:36:16Z</dcterms:modified>
</cp:coreProperties>
</file>