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Московской области при гипербилирубинемии новорожденного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373679" y="1070006"/>
            <a:ext cx="4671391" cy="2775453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Алгоритм наблюдения в детской поликлинике.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1.Выписной эпикриз с данными билирубинометрии. Передача информации.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2.Алгоритм  оценки желтушности кожных покровов при патронаже дома. 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3.Осмотр и составление плана ведения зав отделением детской поликлиники (поликлинического отделения). Контроль   ведения  ребенка.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4.Коммуникация с  кабинетами </a:t>
            </a:r>
            <a:r>
              <a:rPr lang="ru-RU" altLang="ru-RU" sz="1400" b="1" dirty="0" err="1">
                <a:solidFill>
                  <a:srgbClr val="990000"/>
                </a:solidFill>
                <a:cs typeface="Calibri" panose="020F0502020204030204" pitchFamily="34" charset="0"/>
              </a:rPr>
              <a:t>катамнеза</a:t>
            </a: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 родовспомогательными учреждениями: диагноз, план  ведения  и лечения.</a:t>
            </a:r>
          </a:p>
          <a:p>
            <a:pPr>
              <a:buClr>
                <a:schemeClr val="bg1"/>
              </a:buClr>
              <a:defRPr/>
            </a:pPr>
            <a:endParaRPr lang="ru-RU" altLang="ru-RU" sz="1600" b="1" dirty="0">
              <a:solidFill>
                <a:srgbClr val="99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-1783304" y="2830235"/>
            <a:ext cx="4051236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450044" y="3891276"/>
            <a:ext cx="46713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Признаки острой хирургической патологии (обструкция желчевыводящих путей)*:</a:t>
            </a:r>
          </a:p>
          <a:p>
            <a:pPr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Госпитализация в хирургический стационар (МОЦОМД,МОНИКИ)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83127" y="739155"/>
            <a:ext cx="679931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dirty="0">
                <a:solidFill>
                  <a:srgbClr val="002060"/>
                </a:solidFill>
              </a:rPr>
              <a:t>У ребенка выявлена\ заподозрена </a:t>
            </a:r>
            <a:r>
              <a:rPr lang="ru-RU" altLang="ru-RU" sz="1400" b="1" dirty="0" err="1">
                <a:solidFill>
                  <a:srgbClr val="002060"/>
                </a:solidFill>
              </a:rPr>
              <a:t>гипербилирубинемия</a:t>
            </a:r>
            <a:endParaRPr lang="ru-RU" altLang="ru-RU" sz="13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609142" y="4959034"/>
            <a:ext cx="49194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i="1" dirty="0">
                <a:solidFill>
                  <a:srgbClr val="002060"/>
                </a:solidFill>
              </a:rPr>
              <a:t>Подозрение на клинически значимую непрямую </a:t>
            </a:r>
            <a:r>
              <a:rPr lang="ru-RU" altLang="ru-RU" sz="1400" b="1" i="1" dirty="0" err="1">
                <a:solidFill>
                  <a:srgbClr val="002060"/>
                </a:solidFill>
              </a:rPr>
              <a:t>гипербилирубинемию</a:t>
            </a:r>
            <a:r>
              <a:rPr lang="ru-RU" altLang="ru-RU" sz="1400" b="1" i="1" dirty="0">
                <a:solidFill>
                  <a:srgbClr val="002060"/>
                </a:solidFill>
              </a:rPr>
              <a:t>**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ADCF69F-AFDA-45AD-A43E-2EB53CE536B9}"/>
              </a:ext>
            </a:extLst>
          </p:cNvPr>
          <p:cNvSpPr/>
          <p:nvPr/>
        </p:nvSpPr>
        <p:spPr>
          <a:xfrm>
            <a:off x="519942" y="5525321"/>
            <a:ext cx="789743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0E2A"/>
                </a:solidFill>
              </a:rPr>
              <a:t>Госпитализация  в первые сутки в ближайшее отделение </a:t>
            </a:r>
            <a:r>
              <a:rPr lang="ru-RU" sz="1400" b="1" i="1" dirty="0" err="1">
                <a:solidFill>
                  <a:srgbClr val="000E2A"/>
                </a:solidFill>
              </a:rPr>
              <a:t>ОПНиНД</a:t>
            </a:r>
            <a:r>
              <a:rPr lang="ru-RU" sz="1400" b="1" i="1" dirty="0">
                <a:solidFill>
                  <a:srgbClr val="000E2A"/>
                </a:solidFill>
              </a:rPr>
              <a:t> и ОРИТН, соматическое  педиатрическое отделение (в </a:t>
            </a:r>
            <a:r>
              <a:rPr lang="ru-RU" sz="1400" b="1" i="1" dirty="0" err="1">
                <a:solidFill>
                  <a:srgbClr val="000E2A"/>
                </a:solidFill>
              </a:rPr>
              <a:t>т.ч</a:t>
            </a:r>
            <a:r>
              <a:rPr lang="ru-RU" sz="1400" b="1" i="1" dirty="0">
                <a:solidFill>
                  <a:srgbClr val="000E2A"/>
                </a:solidFill>
              </a:rPr>
              <a:t>. в стационар дневного пребывания)</a:t>
            </a:r>
          </a:p>
        </p:txBody>
      </p:sp>
      <p:sp>
        <p:nvSpPr>
          <p:cNvPr id="72" name="Стрелка вниз 71"/>
          <p:cNvSpPr/>
          <p:nvPr/>
        </p:nvSpPr>
        <p:spPr>
          <a:xfrm>
            <a:off x="7629525" y="1046932"/>
            <a:ext cx="180973" cy="219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3"/>
          <p:cNvSpPr>
            <a:spLocks noChangeArrowheads="1"/>
          </p:cNvSpPr>
          <p:nvPr/>
        </p:nvSpPr>
        <p:spPr bwMode="auto">
          <a:xfrm>
            <a:off x="6629400" y="739155"/>
            <a:ext cx="542405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Дети с установленным или выявленным диагнозом 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неонатальная желтуха</a:t>
            </a:r>
            <a:endParaRPr kumimoji="0" lang="ru-RU" altLang="ru-RU" sz="12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3"/>
          <p:cNvSpPr>
            <a:spLocks noChangeArrowheads="1"/>
          </p:cNvSpPr>
          <p:nvPr/>
        </p:nvSpPr>
        <p:spPr bwMode="auto">
          <a:xfrm>
            <a:off x="6391860" y="1151422"/>
            <a:ext cx="3503254" cy="846386"/>
          </a:xfrm>
          <a:prstGeom prst="rect">
            <a:avLst/>
          </a:prstGeom>
          <a:solidFill>
            <a:schemeClr val="bg2">
              <a:lumMod val="90000"/>
              <a:alpha val="19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Мед сестра\участковый педиатр</a:t>
            </a:r>
          </a:p>
          <a:p>
            <a:r>
              <a:rPr lang="ru-RU" sz="1200" b="1" dirty="0"/>
              <a:t> определяет уровень                                              билирубина </a:t>
            </a:r>
            <a:r>
              <a:rPr lang="ru-RU" sz="1200" b="1" dirty="0" err="1"/>
              <a:t>транскутанным</a:t>
            </a:r>
            <a:r>
              <a:rPr lang="ru-RU" sz="1200" b="1" dirty="0"/>
              <a:t> </a:t>
            </a:r>
            <a:r>
              <a:rPr lang="ru-RU" sz="1200" b="1" dirty="0" err="1"/>
              <a:t>билирубинометром</a:t>
            </a:r>
            <a:endParaRPr lang="ru-RU" sz="1200" b="1" dirty="0"/>
          </a:p>
          <a:p>
            <a:pPr algn="just">
              <a:buClr>
                <a:srgbClr val="000000"/>
              </a:buClr>
              <a:buSzPct val="100000"/>
            </a:pPr>
            <a:endParaRPr lang="ru-RU" sz="1300" i="1" dirty="0">
              <a:solidFill>
                <a:srgbClr val="00206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45" name="Прямоугольник 3"/>
          <p:cNvSpPr>
            <a:spLocks noChangeArrowheads="1"/>
          </p:cNvSpPr>
          <p:nvPr/>
        </p:nvSpPr>
        <p:spPr bwMode="auto">
          <a:xfrm>
            <a:off x="8103383" y="1873120"/>
            <a:ext cx="408622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r>
              <a:rPr lang="ru-RU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Уровень транскутанного билирубина &lt;255 </a:t>
            </a:r>
            <a:r>
              <a:rPr lang="ru-RU" sz="1200" dirty="0" err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мкмоль</a:t>
            </a:r>
            <a:r>
              <a:rPr lang="ru-RU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\л- динамическое наблюдение, повторное обследование при следующем патронаже. Регистрация полученных данных.</a:t>
            </a:r>
            <a:endParaRPr lang="ru-RU" sz="1200" dirty="0"/>
          </a:p>
          <a:p>
            <a:pPr>
              <a:buClr>
                <a:srgbClr val="000000"/>
              </a:buClr>
              <a:buSzPct val="100000"/>
            </a:pP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10829925" y="1026002"/>
            <a:ext cx="360708" cy="7220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Прямоугольник 3"/>
          <p:cNvSpPr>
            <a:spLocks noChangeArrowheads="1"/>
          </p:cNvSpPr>
          <p:nvPr/>
        </p:nvSpPr>
        <p:spPr bwMode="auto">
          <a:xfrm>
            <a:off x="1119807" y="6175122"/>
            <a:ext cx="4893427" cy="507831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endParaRPr lang="ru-RU" altLang="ru-RU" sz="1400" b="1" i="1" dirty="0">
              <a:solidFill>
                <a:srgbClr val="002060"/>
              </a:solidFill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Информирование ГВС МЗ МО по профилю заболевания</a:t>
            </a:r>
          </a:p>
        </p:txBody>
      </p:sp>
      <p:sp>
        <p:nvSpPr>
          <p:cNvPr id="59" name="Стрелка вниз 58"/>
          <p:cNvSpPr/>
          <p:nvPr/>
        </p:nvSpPr>
        <p:spPr>
          <a:xfrm>
            <a:off x="4141902" y="6081630"/>
            <a:ext cx="286348" cy="219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5528602" y="3158610"/>
            <a:ext cx="5968071" cy="1041669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Уровень </a:t>
            </a:r>
            <a:r>
              <a:rPr lang="ru-RU" altLang="ru-RU" sz="1600" b="1" dirty="0" err="1">
                <a:solidFill>
                  <a:srgbClr val="002060"/>
                </a:solidFill>
                <a:cs typeface="Calibri" panose="020F0502020204030204" pitchFamily="34" charset="0"/>
              </a:rPr>
              <a:t>транскутанного</a:t>
            </a: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 билирубина &gt;255 </a:t>
            </a:r>
            <a:r>
              <a:rPr lang="ru-RU" altLang="ru-RU" sz="1600" b="1" dirty="0" err="1">
                <a:solidFill>
                  <a:srgbClr val="002060"/>
                </a:solidFill>
                <a:cs typeface="Calibri" panose="020F0502020204030204" pitchFamily="34" charset="0"/>
              </a:rPr>
              <a:t>мкмоль</a:t>
            </a: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\л - направление на определение уровня билирубина в  крови.</a:t>
            </a:r>
          </a:p>
          <a:p>
            <a:pPr algn="ctr"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 Уровень билирубина венозной крови превышает показания для начала фототерапии**</a:t>
            </a:r>
            <a:endParaRPr lang="ru-RU" altLang="ru-RU" sz="1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17379" y="4790390"/>
            <a:ext cx="3567792" cy="307777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 Фототерапия в амбулаторных условиях</a:t>
            </a:r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4749722" y="1801731"/>
            <a:ext cx="2042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11190633" y="4450968"/>
            <a:ext cx="541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/>
              </a:rPr>
              <a:t>НЕТ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1800678" y="2833007"/>
            <a:ext cx="0" cy="17718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6719207" y="4331860"/>
            <a:ext cx="57151" cy="10810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cxnSpLocks/>
          </p:cNvCxnSpPr>
          <p:nvPr/>
        </p:nvCxnSpPr>
        <p:spPr>
          <a:xfrm flipV="1">
            <a:off x="5528602" y="4200280"/>
            <a:ext cx="1190605" cy="1327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1DB9DDC-838C-430D-B254-545A08D100C5}"/>
              </a:ext>
            </a:extLst>
          </p:cNvPr>
          <p:cNvSpPr/>
          <p:nvPr/>
        </p:nvSpPr>
        <p:spPr>
          <a:xfrm>
            <a:off x="142348" y="515885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568793" y="3467253"/>
            <a:ext cx="476498" cy="5061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568793" y="3499910"/>
            <a:ext cx="476498" cy="4408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62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Московской области при </a:t>
            </a:r>
            <a:r>
              <a:rPr lang="ru-RU" altLang="ru-RU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гипербилирубинемии</a:t>
            </a: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0" y="596349"/>
            <a:ext cx="12192000" cy="3755215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endParaRPr lang="ru-RU" altLang="ru-RU" sz="1400" b="1" dirty="0">
              <a:solidFill>
                <a:srgbClr val="008080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012" y="4425044"/>
            <a:ext cx="11861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ГБУЗ МО “Научно-исследовательский клинический институт детства</a:t>
            </a:r>
            <a:r>
              <a:rPr lang="en-US" dirty="0"/>
              <a:t> </a:t>
            </a:r>
            <a:r>
              <a:rPr lang="ru-RU" dirty="0"/>
              <a:t>Минздрава Московской области”:  </a:t>
            </a:r>
            <a:r>
              <a:rPr lang="en-US" dirty="0">
                <a:hlinkClick r:id="rId2"/>
              </a:rPr>
              <a:t>https://nikid.ru/</a:t>
            </a:r>
            <a:endParaRPr lang="ru-RU" dirty="0"/>
          </a:p>
          <a:p>
            <a:r>
              <a:rPr lang="ru-RU" dirty="0"/>
              <a:t>Отдел неонатальной медицины и когнитивного развития ГБУЗ МО «НИКИ детства МЗ МО» </a:t>
            </a:r>
            <a:r>
              <a:rPr lang="en-US" dirty="0" err="1">
                <a:solidFill>
                  <a:srgbClr val="0070C0"/>
                </a:solidFill>
              </a:rPr>
              <a:t>e-mail:ormetod@nikid.ru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Заведующий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Захарова Нина Ивановна</a:t>
            </a:r>
          </a:p>
          <a:p>
            <a:r>
              <a:rPr lang="ru-RU" dirty="0"/>
              <a:t>Врач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Аксенов Денис Валерьевич</a:t>
            </a:r>
          </a:p>
          <a:p>
            <a:r>
              <a:rPr lang="ru-RU" dirty="0"/>
              <a:t>ГВС МЗ МО неонатолог </a:t>
            </a:r>
            <a:r>
              <a:rPr lang="ru-RU" dirty="0">
                <a:solidFill>
                  <a:srgbClr val="0070C0"/>
                </a:solidFill>
              </a:rPr>
              <a:t> Петрова Анастасия Сергеевна.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1063" y="1162735"/>
            <a:ext cx="110544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altLang="ru-RU" b="1" dirty="0">
                <a:solidFill>
                  <a:srgbClr val="990000"/>
                </a:solidFill>
                <a:cs typeface="Calibri" panose="020F0502020204030204" pitchFamily="34" charset="0"/>
              </a:rPr>
              <a:t>Неотложное состояние, требующее экстренной госпитализации в хирургический стационар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b="1" dirty="0">
                <a:solidFill>
                  <a:srgbClr val="002060"/>
                </a:solidFill>
                <a:cs typeface="Calibri" panose="020F0502020204030204" pitchFamily="34" charset="0"/>
              </a:rPr>
              <a:t>** Неотложное состояние, требующее экстренной госпитализации в педиатрический стационар</a:t>
            </a:r>
            <a:endParaRPr lang="ru-RU" altLang="ru-RU" sz="1600" b="1" dirty="0"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endParaRPr lang="ru-RU" altLang="ru-RU" b="1" dirty="0">
              <a:solidFill>
                <a:srgbClr val="99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2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290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71</cp:revision>
  <dcterms:created xsi:type="dcterms:W3CDTF">2019-03-11T12:46:36Z</dcterms:created>
  <dcterms:modified xsi:type="dcterms:W3CDTF">2023-03-15T13:24:05Z</dcterms:modified>
</cp:coreProperties>
</file>