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8080"/>
    <a:srgbClr val="000066"/>
    <a:srgbClr val="990000"/>
    <a:srgbClr val="F2F2F2"/>
    <a:srgbClr val="E8EEF8"/>
    <a:srgbClr val="CCCC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4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60C23-F7A0-4BE9-9A6D-967FD3DE48E6}" type="datetimeFigureOut">
              <a:rPr lang="ru-RU"/>
              <a:pPr>
                <a:defRPr/>
              </a:pPr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F3300-00E4-4FF2-815F-45EB6FAF6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3657B-9A8D-4423-A8F4-60E1B5009405}" type="datetimeFigureOut">
              <a:rPr lang="ru-RU"/>
              <a:pPr>
                <a:defRPr/>
              </a:pPr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1571A-28C2-4DDE-B80B-6C45D1ADF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AA061-A937-43C8-8FF3-0AEA19A2110D}" type="datetimeFigureOut">
              <a:rPr lang="ru-RU"/>
              <a:pPr>
                <a:defRPr/>
              </a:pPr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D3AD2-DBC4-4CF0-AC84-543B7A5E6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F90D2-D3EE-4910-A009-2B13ABF9FCAF}" type="datetimeFigureOut">
              <a:rPr lang="ru-RU"/>
              <a:pPr>
                <a:defRPr/>
              </a:pPr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45ED9-76A1-4EAD-A2A2-0840BB0B9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CFA5A-9F42-4334-863A-8EE4907F2BF8}" type="datetimeFigureOut">
              <a:rPr lang="ru-RU"/>
              <a:pPr>
                <a:defRPr/>
              </a:pPr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D0AD1-4708-425E-B0AC-C2AB20EBC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FF157-1C54-4A36-897F-06BC137637E9}" type="datetimeFigureOut">
              <a:rPr lang="ru-RU"/>
              <a:pPr>
                <a:defRPr/>
              </a:pPr>
              <a:t>28.03.2023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36D22-35D2-4DD0-95D1-E2EF8DFB1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CC4C0-3D36-41EB-A5C3-5DC0DABFF249}" type="datetimeFigureOut">
              <a:rPr lang="ru-RU"/>
              <a:pPr>
                <a:defRPr/>
              </a:pPr>
              <a:t>28.03.2023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5D374-17D2-43DE-9ECC-FEB3A1B0A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40C93-62D6-4830-8A1C-C47F09E4F962}" type="datetimeFigureOut">
              <a:rPr lang="ru-RU"/>
              <a:pPr>
                <a:defRPr/>
              </a:pPr>
              <a:t>28.03.2023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79E59-7525-4091-A579-2C7145A70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68FDF-B959-4BE4-8DAC-1C01C9CB827F}" type="datetimeFigureOut">
              <a:rPr lang="ru-RU"/>
              <a:pPr>
                <a:defRPr/>
              </a:pPr>
              <a:t>28.03.2023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767B0-0E79-470B-8D3D-9EAB212AF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C7E9C-B910-468D-B7B2-96F743F84DA3}" type="datetimeFigureOut">
              <a:rPr lang="ru-RU"/>
              <a:pPr>
                <a:defRPr/>
              </a:pPr>
              <a:t>28.03.2023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DAD16-3B9F-4E7D-A3C2-AD62A2A59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1895A-D1C0-480B-AAAE-CDCD03AE05D4}" type="datetimeFigureOut">
              <a:rPr lang="ru-RU"/>
              <a:pPr>
                <a:defRPr/>
              </a:pPr>
              <a:t>28.03.2023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BF7AC-5B77-4D11-BFD9-26301A957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5D011F-52B7-47E6-ACDE-0B6A8BB6266B}" type="datetimeFigureOut">
              <a:rPr lang="ru-RU"/>
              <a:pPr>
                <a:defRPr/>
              </a:pPr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9F2283-73F7-4B1D-8859-C2EB1E573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ikid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2192000" cy="596900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5"/>
            </a:solidFill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Алгоритм действий врача-педиатра Московской области при</a:t>
            </a:r>
            <a:r>
              <a:rPr lang="ru-RU" altLang="ru-RU" b="1">
                <a:solidFill>
                  <a:schemeClr val="bg1"/>
                </a:solidFill>
              </a:rPr>
              <a:t> кори</a:t>
            </a:r>
          </a:p>
        </p:txBody>
      </p:sp>
      <p:sp>
        <p:nvSpPr>
          <p:cNvPr id="13314" name="Rectangle 29"/>
          <p:cNvSpPr>
            <a:spLocks noChangeArrowheads="1"/>
          </p:cNvSpPr>
          <p:nvPr/>
        </p:nvSpPr>
        <p:spPr bwMode="auto">
          <a:xfrm>
            <a:off x="136525" y="708025"/>
            <a:ext cx="3589338" cy="1150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Жалобы:</a:t>
            </a:r>
          </a:p>
          <a:p>
            <a:pPr algn="ctr"/>
            <a:r>
              <a:rPr lang="ru-RU" sz="1400"/>
              <a:t>лихорадка, слабость, вялость, снижение</a:t>
            </a:r>
          </a:p>
          <a:p>
            <a:pPr algn="ctr"/>
            <a:r>
              <a:rPr lang="ru-RU" sz="1400"/>
              <a:t>аппетита, слезотечение, светобоязнь,</a:t>
            </a:r>
          </a:p>
          <a:p>
            <a:pPr algn="ctr"/>
            <a:r>
              <a:rPr lang="ru-RU" sz="1400"/>
              <a:t>обильные выделения из носа.</a:t>
            </a:r>
          </a:p>
        </p:txBody>
      </p:sp>
      <p:sp>
        <p:nvSpPr>
          <p:cNvPr id="13315" name="Rectangle 30"/>
          <p:cNvSpPr>
            <a:spLocks noChangeArrowheads="1"/>
          </p:cNvSpPr>
          <p:nvPr/>
        </p:nvSpPr>
        <p:spPr bwMode="auto">
          <a:xfrm>
            <a:off x="3765550" y="717550"/>
            <a:ext cx="3244850" cy="1139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Эпидемиологический анамнез:</a:t>
            </a:r>
            <a:endParaRPr lang="ru-RU" sz="1400"/>
          </a:p>
          <a:p>
            <a:pPr algn="ctr"/>
            <a:r>
              <a:rPr lang="ru-RU" sz="1400"/>
              <a:t>контакт с больным корью, сведения о </a:t>
            </a:r>
          </a:p>
          <a:p>
            <a:pPr algn="ctr"/>
            <a:r>
              <a:rPr lang="ru-RU" sz="1400"/>
              <a:t>вакцинации и введении </a:t>
            </a:r>
            <a:r>
              <a:rPr lang="en-US" sz="1400"/>
              <a:t>Ig</a:t>
            </a:r>
            <a:r>
              <a:rPr lang="ru-RU" sz="1400"/>
              <a:t>, </a:t>
            </a:r>
          </a:p>
          <a:p>
            <a:pPr algn="ctr"/>
            <a:r>
              <a:rPr lang="ru-RU" sz="1400"/>
              <a:t>выезд в неблагополучные</a:t>
            </a:r>
          </a:p>
          <a:p>
            <a:pPr algn="ctr"/>
            <a:r>
              <a:rPr lang="ru-RU" sz="1400"/>
              <a:t>по кори регионы страны и мира</a:t>
            </a:r>
          </a:p>
        </p:txBody>
      </p:sp>
      <p:sp>
        <p:nvSpPr>
          <p:cNvPr id="13316" name="Rectangle 31"/>
          <p:cNvSpPr>
            <a:spLocks noChangeArrowheads="1"/>
          </p:cNvSpPr>
          <p:nvPr/>
        </p:nvSpPr>
        <p:spPr bwMode="auto">
          <a:xfrm>
            <a:off x="7050088" y="708025"/>
            <a:ext cx="5024437" cy="1139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Данные объективного осмотра:</a:t>
            </a:r>
          </a:p>
          <a:p>
            <a:pPr algn="ctr"/>
            <a:r>
              <a:rPr lang="ru-RU" sz="1400"/>
              <a:t>лихорадка, интоксикация, склерит, конъюнктивит, ринит,</a:t>
            </a:r>
          </a:p>
          <a:p>
            <a:pPr algn="ctr"/>
            <a:r>
              <a:rPr lang="ru-RU" sz="1400"/>
              <a:t>пятна Бельского-Филатова-Коплика, пятнисто-папулёзная </a:t>
            </a:r>
          </a:p>
          <a:p>
            <a:pPr algn="ctr"/>
            <a:r>
              <a:rPr lang="ru-RU" sz="1400"/>
              <a:t>экзантема с этапностью высыпаний, энантема, гиперемия</a:t>
            </a:r>
          </a:p>
          <a:p>
            <a:pPr algn="ctr"/>
            <a:r>
              <a:rPr lang="ru-RU" sz="1400"/>
              <a:t>зева, диарея, шейная лимфаденопатия, грубый кашель.</a:t>
            </a:r>
          </a:p>
        </p:txBody>
      </p:sp>
      <p:sp>
        <p:nvSpPr>
          <p:cNvPr id="13317" name="AutoShape 32"/>
          <p:cNvSpPr>
            <a:spLocks noChangeArrowheads="1"/>
          </p:cNvSpPr>
          <p:nvPr/>
        </p:nvSpPr>
        <p:spPr bwMode="auto">
          <a:xfrm>
            <a:off x="1819275" y="1927225"/>
            <a:ext cx="284163" cy="2063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AutoShape 33"/>
          <p:cNvSpPr>
            <a:spLocks noChangeArrowheads="1"/>
          </p:cNvSpPr>
          <p:nvPr/>
        </p:nvSpPr>
        <p:spPr bwMode="auto">
          <a:xfrm>
            <a:off x="5289550" y="1917700"/>
            <a:ext cx="284163" cy="2063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AutoShape 34"/>
          <p:cNvSpPr>
            <a:spLocks noChangeArrowheads="1"/>
          </p:cNvSpPr>
          <p:nvPr/>
        </p:nvSpPr>
        <p:spPr bwMode="auto">
          <a:xfrm>
            <a:off x="9467850" y="1906588"/>
            <a:ext cx="284163" cy="2063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Rectangle 35"/>
          <p:cNvSpPr>
            <a:spLocks noChangeArrowheads="1"/>
          </p:cNvSpPr>
          <p:nvPr/>
        </p:nvSpPr>
        <p:spPr bwMode="auto">
          <a:xfrm>
            <a:off x="117475" y="2182813"/>
            <a:ext cx="11957050" cy="344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Подозрение на корь</a:t>
            </a:r>
          </a:p>
        </p:txBody>
      </p:sp>
      <p:sp>
        <p:nvSpPr>
          <p:cNvPr id="13321" name="AutoShape 36"/>
          <p:cNvSpPr>
            <a:spLocks noChangeArrowheads="1"/>
          </p:cNvSpPr>
          <p:nvPr/>
        </p:nvSpPr>
        <p:spPr bwMode="auto">
          <a:xfrm>
            <a:off x="3392488" y="2574925"/>
            <a:ext cx="284162" cy="2063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AutoShape 37"/>
          <p:cNvSpPr>
            <a:spLocks noChangeArrowheads="1"/>
          </p:cNvSpPr>
          <p:nvPr/>
        </p:nvSpPr>
        <p:spPr bwMode="auto">
          <a:xfrm>
            <a:off x="8218488" y="2586038"/>
            <a:ext cx="284162" cy="2063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Rectangle 38"/>
          <p:cNvSpPr>
            <a:spLocks noChangeArrowheads="1"/>
          </p:cNvSpPr>
          <p:nvPr/>
        </p:nvSpPr>
        <p:spPr bwMode="auto">
          <a:xfrm>
            <a:off x="490538" y="2822575"/>
            <a:ext cx="4770437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Подача экстренного извещения в Роспотребнадзор</a:t>
            </a:r>
          </a:p>
        </p:txBody>
      </p:sp>
      <p:sp>
        <p:nvSpPr>
          <p:cNvPr id="13324" name="Rectangle 39"/>
          <p:cNvSpPr>
            <a:spLocks noChangeArrowheads="1"/>
          </p:cNvSpPr>
          <p:nvPr/>
        </p:nvSpPr>
        <p:spPr bwMode="auto">
          <a:xfrm>
            <a:off x="5791200" y="2832100"/>
            <a:ext cx="6283325" cy="3032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Решение о том, в каких условиях проводить лечение</a:t>
            </a:r>
          </a:p>
        </p:txBody>
      </p:sp>
      <p:sp>
        <p:nvSpPr>
          <p:cNvPr id="13325" name="AutoShape 40"/>
          <p:cNvSpPr>
            <a:spLocks noChangeArrowheads="1"/>
          </p:cNvSpPr>
          <p:nvPr/>
        </p:nvSpPr>
        <p:spPr bwMode="auto">
          <a:xfrm>
            <a:off x="8218488" y="2586038"/>
            <a:ext cx="284162" cy="2063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AutoShape 41"/>
          <p:cNvSpPr>
            <a:spLocks noChangeArrowheads="1"/>
          </p:cNvSpPr>
          <p:nvPr/>
        </p:nvSpPr>
        <p:spPr bwMode="auto">
          <a:xfrm>
            <a:off x="7332663" y="3186113"/>
            <a:ext cx="284162" cy="88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AutoShape 42"/>
          <p:cNvSpPr>
            <a:spLocks noChangeArrowheads="1"/>
          </p:cNvSpPr>
          <p:nvPr/>
        </p:nvSpPr>
        <p:spPr bwMode="auto">
          <a:xfrm>
            <a:off x="10321925" y="3195638"/>
            <a:ext cx="284163" cy="7778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Rectangle 43"/>
          <p:cNvSpPr>
            <a:spLocks noChangeArrowheads="1"/>
          </p:cNvSpPr>
          <p:nvPr/>
        </p:nvSpPr>
        <p:spPr bwMode="auto">
          <a:xfrm>
            <a:off x="5781675" y="3324225"/>
            <a:ext cx="2890838" cy="528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Амбулаторно (лёгкие и </a:t>
            </a:r>
          </a:p>
          <a:p>
            <a:pPr algn="ctr"/>
            <a:r>
              <a:rPr lang="ru-RU" sz="1400" b="1"/>
              <a:t>среднетяжёлые формы)</a:t>
            </a:r>
          </a:p>
        </p:txBody>
      </p:sp>
      <p:sp>
        <p:nvSpPr>
          <p:cNvPr id="13329" name="Rectangle 44"/>
          <p:cNvSpPr>
            <a:spLocks noChangeArrowheads="1"/>
          </p:cNvSpPr>
          <p:nvPr/>
        </p:nvSpPr>
        <p:spPr bwMode="auto">
          <a:xfrm>
            <a:off x="8937625" y="3332163"/>
            <a:ext cx="3116263" cy="501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В стационаре (тяжёлые и </a:t>
            </a:r>
          </a:p>
          <a:p>
            <a:pPr algn="ctr"/>
            <a:r>
              <a:rPr lang="ru-RU" sz="1400" b="1"/>
              <a:t>осложнённые формы)</a:t>
            </a:r>
          </a:p>
        </p:txBody>
      </p:sp>
      <p:sp>
        <p:nvSpPr>
          <p:cNvPr id="13330" name="AutoShape 45"/>
          <p:cNvSpPr>
            <a:spLocks noChangeArrowheads="1"/>
          </p:cNvSpPr>
          <p:nvPr/>
        </p:nvSpPr>
        <p:spPr bwMode="auto">
          <a:xfrm>
            <a:off x="7323138" y="3905250"/>
            <a:ext cx="284162" cy="682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1" name="AutoShape 46"/>
          <p:cNvSpPr>
            <a:spLocks noChangeArrowheads="1"/>
          </p:cNvSpPr>
          <p:nvPr/>
        </p:nvSpPr>
        <p:spPr bwMode="auto">
          <a:xfrm>
            <a:off x="10331450" y="3903663"/>
            <a:ext cx="284163" cy="698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2" name="Rectangle 47"/>
          <p:cNvSpPr>
            <a:spLocks noChangeArrowheads="1"/>
          </p:cNvSpPr>
          <p:nvPr/>
        </p:nvSpPr>
        <p:spPr bwMode="auto">
          <a:xfrm>
            <a:off x="5791200" y="4030663"/>
            <a:ext cx="6283325" cy="677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Лабораторная диагностика:</a:t>
            </a:r>
          </a:p>
          <a:p>
            <a:pPr algn="ctr"/>
            <a:r>
              <a:rPr lang="ru-RU" sz="1400"/>
              <a:t>анализ крови методом ИФА на </a:t>
            </a:r>
            <a:r>
              <a:rPr lang="en-US" sz="1400"/>
              <a:t>IgM, IgG </a:t>
            </a:r>
            <a:r>
              <a:rPr lang="ru-RU" sz="1400"/>
              <a:t>к вирусу кори</a:t>
            </a:r>
          </a:p>
          <a:p>
            <a:pPr algn="ctr"/>
            <a:r>
              <a:rPr lang="ru-RU" sz="1400"/>
              <a:t>на 4-5 день с момента появления сыпи. </a:t>
            </a:r>
          </a:p>
        </p:txBody>
      </p:sp>
      <p:sp>
        <p:nvSpPr>
          <p:cNvPr id="13333" name="AutoShape 48"/>
          <p:cNvSpPr>
            <a:spLocks noChangeArrowheads="1"/>
          </p:cNvSpPr>
          <p:nvPr/>
        </p:nvSpPr>
        <p:spPr bwMode="auto">
          <a:xfrm>
            <a:off x="5467350" y="4208463"/>
            <a:ext cx="265113" cy="29527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4" name="Rectangle 49"/>
          <p:cNvSpPr>
            <a:spLocks noChangeArrowheads="1"/>
          </p:cNvSpPr>
          <p:nvPr/>
        </p:nvSpPr>
        <p:spPr bwMode="auto">
          <a:xfrm>
            <a:off x="3930650" y="4040188"/>
            <a:ext cx="1476375" cy="679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Результат</a:t>
            </a:r>
          </a:p>
          <a:p>
            <a:pPr algn="ctr"/>
            <a:r>
              <a:rPr lang="ru-RU" sz="1400" b="1"/>
              <a:t>отрицательный</a:t>
            </a:r>
          </a:p>
        </p:txBody>
      </p:sp>
      <p:sp>
        <p:nvSpPr>
          <p:cNvPr id="13335" name="AutoShape 50"/>
          <p:cNvSpPr>
            <a:spLocks noChangeArrowheads="1"/>
          </p:cNvSpPr>
          <p:nvPr/>
        </p:nvSpPr>
        <p:spPr bwMode="auto">
          <a:xfrm>
            <a:off x="3609975" y="4217988"/>
            <a:ext cx="265113" cy="29527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6" name="Rectangle 51"/>
          <p:cNvSpPr>
            <a:spLocks noChangeArrowheads="1"/>
          </p:cNvSpPr>
          <p:nvPr/>
        </p:nvSpPr>
        <p:spPr bwMode="auto">
          <a:xfrm>
            <a:off x="509588" y="4049713"/>
            <a:ext cx="3048000" cy="679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Корь исключена</a:t>
            </a:r>
          </a:p>
        </p:txBody>
      </p:sp>
      <p:sp>
        <p:nvSpPr>
          <p:cNvPr id="13337" name="AutoShape 52"/>
          <p:cNvSpPr>
            <a:spLocks noChangeArrowheads="1"/>
          </p:cNvSpPr>
          <p:nvPr/>
        </p:nvSpPr>
        <p:spPr bwMode="auto">
          <a:xfrm>
            <a:off x="8699500" y="4759325"/>
            <a:ext cx="284163" cy="2063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8" name="Rectangle 53"/>
          <p:cNvSpPr>
            <a:spLocks noChangeArrowheads="1"/>
          </p:cNvSpPr>
          <p:nvPr/>
        </p:nvSpPr>
        <p:spPr bwMode="auto">
          <a:xfrm>
            <a:off x="7000875" y="5014913"/>
            <a:ext cx="3686175" cy="354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Диагноз кори подтверждён</a:t>
            </a:r>
          </a:p>
        </p:txBody>
      </p:sp>
      <p:sp>
        <p:nvSpPr>
          <p:cNvPr id="13339" name="AutoShape 54"/>
          <p:cNvSpPr>
            <a:spLocks noChangeArrowheads="1"/>
          </p:cNvSpPr>
          <p:nvPr/>
        </p:nvSpPr>
        <p:spPr bwMode="auto">
          <a:xfrm>
            <a:off x="8699500" y="4759325"/>
            <a:ext cx="284163" cy="2063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0" name="AutoShape 55"/>
          <p:cNvSpPr>
            <a:spLocks noChangeArrowheads="1"/>
          </p:cNvSpPr>
          <p:nvPr/>
        </p:nvSpPr>
        <p:spPr bwMode="auto">
          <a:xfrm>
            <a:off x="8688388" y="5418138"/>
            <a:ext cx="284162" cy="2063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1" name="Rectangle 56"/>
          <p:cNvSpPr>
            <a:spLocks noChangeArrowheads="1"/>
          </p:cNvSpPr>
          <p:nvPr/>
        </p:nvSpPr>
        <p:spPr bwMode="auto">
          <a:xfrm>
            <a:off x="7010400" y="5681663"/>
            <a:ext cx="3657600" cy="344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Лечение кори симптоматическое</a:t>
            </a:r>
          </a:p>
        </p:txBody>
      </p:sp>
      <p:sp>
        <p:nvSpPr>
          <p:cNvPr id="13342" name="Rectangle 58"/>
          <p:cNvSpPr>
            <a:spLocks noChangeArrowheads="1"/>
          </p:cNvSpPr>
          <p:nvPr/>
        </p:nvSpPr>
        <p:spPr bwMode="auto">
          <a:xfrm>
            <a:off x="128588" y="4808538"/>
            <a:ext cx="6478587" cy="796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Постэкспозиционная профилактика:</a:t>
            </a:r>
          </a:p>
          <a:p>
            <a:pPr algn="ctr"/>
            <a:r>
              <a:rPr lang="ru-RU" sz="1400"/>
              <a:t>экстренная вакцинация контактных лиц с 12 месяцев, детям до 12 месяцев</a:t>
            </a:r>
          </a:p>
          <a:p>
            <a:pPr algn="ctr"/>
            <a:r>
              <a:rPr lang="ru-RU" sz="1400"/>
              <a:t>вводят иммуноглобулин не позднее 72 часов с момента контакта</a:t>
            </a:r>
          </a:p>
        </p:txBody>
      </p:sp>
      <p:sp>
        <p:nvSpPr>
          <p:cNvPr id="13343" name="Rectangle 60"/>
          <p:cNvSpPr>
            <a:spLocks noChangeArrowheads="1"/>
          </p:cNvSpPr>
          <p:nvPr/>
        </p:nvSpPr>
        <p:spPr bwMode="auto">
          <a:xfrm>
            <a:off x="3941763" y="3422650"/>
            <a:ext cx="1760537" cy="333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Изоляция</a:t>
            </a:r>
          </a:p>
        </p:txBody>
      </p:sp>
      <p:sp>
        <p:nvSpPr>
          <p:cNvPr id="13344" name="AutoShape 61"/>
          <p:cNvSpPr>
            <a:spLocks noChangeArrowheads="1"/>
          </p:cNvSpPr>
          <p:nvPr/>
        </p:nvSpPr>
        <p:spPr bwMode="auto">
          <a:xfrm>
            <a:off x="3627438" y="3432175"/>
            <a:ext cx="265112" cy="29527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5" name="Rectangle 62"/>
          <p:cNvSpPr>
            <a:spLocks noChangeArrowheads="1"/>
          </p:cNvSpPr>
          <p:nvPr/>
        </p:nvSpPr>
        <p:spPr bwMode="auto">
          <a:xfrm>
            <a:off x="492125" y="3254375"/>
            <a:ext cx="3076575" cy="669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Карантин на 21 день для</a:t>
            </a:r>
          </a:p>
          <a:p>
            <a:pPr algn="ctr"/>
            <a:r>
              <a:rPr lang="ru-RU" sz="1400" b="1"/>
              <a:t>неиммунных в отношении кори</a:t>
            </a:r>
          </a:p>
        </p:txBody>
      </p:sp>
      <p:sp>
        <p:nvSpPr>
          <p:cNvPr id="13346" name="Прямоугольник 6"/>
          <p:cNvSpPr>
            <a:spLocks noChangeArrowheads="1"/>
          </p:cNvSpPr>
          <p:nvPr/>
        </p:nvSpPr>
        <p:spPr bwMode="auto">
          <a:xfrm>
            <a:off x="0" y="6127750"/>
            <a:ext cx="12192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ГБУЗ МО “Научно-исследовательский клинический институт детства</a:t>
            </a:r>
            <a:r>
              <a:rPr lang="en-US" sz="1400">
                <a:latin typeface="Calibri" pitchFamily="34" charset="0"/>
              </a:rPr>
              <a:t> </a:t>
            </a:r>
            <a:r>
              <a:rPr lang="ru-RU" sz="1400">
                <a:latin typeface="Calibri" pitchFamily="34" charset="0"/>
              </a:rPr>
              <a:t>Минздрава Московской области”:  </a:t>
            </a:r>
            <a:r>
              <a:rPr lang="en-US" sz="1400">
                <a:latin typeface="Calibri" pitchFamily="34" charset="0"/>
                <a:hlinkClick r:id="rId2"/>
              </a:rPr>
              <a:t>https://nikid.ru</a:t>
            </a:r>
            <a:r>
              <a:rPr lang="ru-RU" sz="1400"/>
              <a:t>, тел.: +7(498)699-53-10</a:t>
            </a:r>
          </a:p>
          <a:p>
            <a:r>
              <a:rPr lang="ru-RU" sz="1400"/>
              <a:t>Главный внештатный специалист по инфекционным болезням у детей МЗ МО, д.м.н. Е.Р. Мескина</a:t>
            </a:r>
          </a:p>
          <a:p>
            <a:r>
              <a:rPr lang="ru-RU" sz="1400"/>
              <a:t>Зав. отделом детских инфекционных заболеваний НИКИ детства, д.м.н. С.Г. Горбунов</a:t>
            </a:r>
          </a:p>
        </p:txBody>
      </p:sp>
      <p:sp>
        <p:nvSpPr>
          <p:cNvPr id="13347" name="AutoShape 64"/>
          <p:cNvSpPr>
            <a:spLocks noChangeArrowheads="1"/>
          </p:cNvSpPr>
          <p:nvPr/>
        </p:nvSpPr>
        <p:spPr bwMode="auto">
          <a:xfrm>
            <a:off x="6696075" y="5702300"/>
            <a:ext cx="265113" cy="29527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8" name="Rectangle 65"/>
          <p:cNvSpPr>
            <a:spLocks noChangeArrowheads="1"/>
          </p:cNvSpPr>
          <p:nvPr/>
        </p:nvSpPr>
        <p:spPr bwMode="auto">
          <a:xfrm>
            <a:off x="138113" y="5711825"/>
            <a:ext cx="6478587" cy="393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Лечение осложнений в случае их развития </a:t>
            </a:r>
            <a:r>
              <a:rPr lang="ru-RU" sz="1400"/>
              <a:t>(круп, пневмония, энцефалит)</a:t>
            </a:r>
            <a:endParaRPr lang="ru-RU" sz="1400" b="1"/>
          </a:p>
        </p:txBody>
      </p:sp>
      <p:sp>
        <p:nvSpPr>
          <p:cNvPr id="13349" name="AutoShape 41"/>
          <p:cNvSpPr>
            <a:spLocks noChangeArrowheads="1"/>
          </p:cNvSpPr>
          <p:nvPr/>
        </p:nvSpPr>
        <p:spPr bwMode="auto">
          <a:xfrm>
            <a:off x="128588" y="2595563"/>
            <a:ext cx="244475" cy="2152650"/>
          </a:xfrm>
          <a:prstGeom prst="downArrow">
            <a:avLst>
              <a:gd name="adj1" fmla="val 50000"/>
              <a:gd name="adj2" fmla="val 2201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0" name="AutoShape 42"/>
          <p:cNvSpPr>
            <a:spLocks noChangeArrowheads="1"/>
          </p:cNvSpPr>
          <p:nvPr/>
        </p:nvSpPr>
        <p:spPr bwMode="auto">
          <a:xfrm>
            <a:off x="5397500" y="2605088"/>
            <a:ext cx="284163" cy="766762"/>
          </a:xfrm>
          <a:prstGeom prst="downArrow">
            <a:avLst>
              <a:gd name="adj1" fmla="val 50000"/>
              <a:gd name="adj2" fmla="val 674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261</Words>
  <Application>Microsoft Office PowerPoint</Application>
  <PresentationFormat>Широкоэкранный</PresentationFormat>
  <Paragraphs>40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Анна</cp:lastModifiedBy>
  <cp:revision>66</cp:revision>
  <dcterms:created xsi:type="dcterms:W3CDTF">2019-03-11T12:46:36Z</dcterms:created>
  <dcterms:modified xsi:type="dcterms:W3CDTF">2023-03-28T12:48:33Z</dcterms:modified>
</cp:coreProperties>
</file>